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4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73305-BA3E-47F2-9A40-5F5B86176F26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87248-9ED2-4A71-B2D6-F7201838BF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/index.php?title=Befana&amp;veaction=edit&amp;vesection=1" TargetMode="External"/><Relationship Id="rId13" Type="http://schemas.openxmlformats.org/officeDocument/2006/relationships/hyperlink" Target="http://it.wikipedia.org/wiki/Italia_Centrale" TargetMode="External"/><Relationship Id="rId18" Type="http://schemas.openxmlformats.org/officeDocument/2006/relationships/hyperlink" Target="http://it.wikipedia.org/wiki/Roma_antica" TargetMode="External"/><Relationship Id="rId26" Type="http://schemas.openxmlformats.org/officeDocument/2006/relationships/hyperlink" Target="http://it.wikipedia.org/wiki/Befana" TargetMode="External"/><Relationship Id="rId3" Type="http://schemas.openxmlformats.org/officeDocument/2006/relationships/hyperlink" Target="http://it.wikipedia.org/wiki/Natale_nel_folclore" TargetMode="External"/><Relationship Id="rId21" Type="http://schemas.openxmlformats.org/officeDocument/2006/relationships/hyperlink" Target="http://it.wikipedia.org/wiki/Solstizio_invernale" TargetMode="External"/><Relationship Id="rId7" Type="http://schemas.openxmlformats.org/officeDocument/2006/relationships/hyperlink" Target="http://it.wikipedia.org/wiki/Carbone" TargetMode="External"/><Relationship Id="rId12" Type="http://schemas.openxmlformats.org/officeDocument/2006/relationships/hyperlink" Target="http://it.wikipedia.org/wiki/VI_secolo_a.C." TargetMode="External"/><Relationship Id="rId17" Type="http://schemas.openxmlformats.org/officeDocument/2006/relationships/hyperlink" Target="http://it.wikipedia.org/wiki/Inverno" TargetMode="External"/><Relationship Id="rId25" Type="http://schemas.openxmlformats.org/officeDocument/2006/relationships/hyperlink" Target="http://it.wikipedia.org/wiki/Calendario_lunisolare" TargetMode="External"/><Relationship Id="rId33" Type="http://schemas.openxmlformats.org/officeDocument/2006/relationships/hyperlink" Target="http://it.wikipedia.org/wiki/Berchta" TargetMode="External"/><Relationship Id="rId2" Type="http://schemas.openxmlformats.org/officeDocument/2006/relationships/hyperlink" Target="http://it.wikipedia.org/wiki/Epifania" TargetMode="External"/><Relationship Id="rId16" Type="http://schemas.openxmlformats.org/officeDocument/2006/relationships/hyperlink" Target="http://it.wikipedia.org/wiki/Mitraismo" TargetMode="External"/><Relationship Id="rId20" Type="http://schemas.openxmlformats.org/officeDocument/2006/relationships/hyperlink" Target="http://it.wikipedia.org/wiki/Anno_solare" TargetMode="External"/><Relationship Id="rId29" Type="http://schemas.openxmlformats.org/officeDocument/2006/relationships/hyperlink" Target="http://it.wikipedia.org/wiki/Giano_(divinit%C3%A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iki/Italia" TargetMode="External"/><Relationship Id="rId11" Type="http://schemas.openxmlformats.org/officeDocument/2006/relationships/hyperlink" Target="http://it.wikipedia.org/wiki/X_secolo_a.C." TargetMode="External"/><Relationship Id="rId24" Type="http://schemas.openxmlformats.org/officeDocument/2006/relationships/hyperlink" Target="http://it.wikipedia.org/wiki/Calendario_lunare" TargetMode="External"/><Relationship Id="rId32" Type="http://schemas.openxmlformats.org/officeDocument/2006/relationships/hyperlink" Target="http://it.wikipedia.org/w/index.php?title=Holda&amp;action=edit&amp;redlink=1" TargetMode="External"/><Relationship Id="rId5" Type="http://schemas.openxmlformats.org/officeDocument/2006/relationships/hyperlink" Target="http://it.wikipedia.org/wiki/Regioni_italiane" TargetMode="External"/><Relationship Id="rId15" Type="http://schemas.openxmlformats.org/officeDocument/2006/relationships/hyperlink" Target="http://it.wikipedia.org/wiki/Penisola" TargetMode="External"/><Relationship Id="rId23" Type="http://schemas.openxmlformats.org/officeDocument/2006/relationships/hyperlink" Target="http://it.wikipedia.org/wiki/Madre_Natura" TargetMode="External"/><Relationship Id="rId28" Type="http://schemas.openxmlformats.org/officeDocument/2006/relationships/hyperlink" Target="http://it.wikipedia.org/wiki/Abbondanza_(mitologia)" TargetMode="External"/><Relationship Id="rId10" Type="http://schemas.openxmlformats.org/officeDocument/2006/relationships/hyperlink" Target="http://it.wikipedia.org/wiki/Paganesimo" TargetMode="External"/><Relationship Id="rId19" Type="http://schemas.openxmlformats.org/officeDocument/2006/relationships/hyperlink" Target="http://it.wikipedia.org/wiki/Calendario_romano" TargetMode="External"/><Relationship Id="rId31" Type="http://schemas.openxmlformats.org/officeDocument/2006/relationships/hyperlink" Target="http://it.wikipedia.org/wiki/Mitologia_germanica" TargetMode="External"/><Relationship Id="rId4" Type="http://schemas.openxmlformats.org/officeDocument/2006/relationships/hyperlink" Target="http://it.wikipedia.org/wiki/Natale" TargetMode="External"/><Relationship Id="rId9" Type="http://schemas.openxmlformats.org/officeDocument/2006/relationships/hyperlink" Target="http://it.wikipedia.org/w/index.php?title=Befana&amp;action=edit&amp;section=1" TargetMode="External"/><Relationship Id="rId14" Type="http://schemas.openxmlformats.org/officeDocument/2006/relationships/hyperlink" Target="http://it.wikipedia.org/wiki/Italia_meridionale" TargetMode="External"/><Relationship Id="rId22" Type="http://schemas.openxmlformats.org/officeDocument/2006/relationships/hyperlink" Target="http://it.wikipedia.org/wiki/Sol_Invictus" TargetMode="External"/><Relationship Id="rId27" Type="http://schemas.openxmlformats.org/officeDocument/2006/relationships/hyperlink" Target="http://it.wikipedia.org/wiki/Diana_(divinit%C3%A0)" TargetMode="External"/><Relationship Id="rId30" Type="http://schemas.openxmlformats.org/officeDocument/2006/relationships/hyperlink" Target="http://it.wikipedia.org/wiki/Streni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304801"/>
            <a:ext cx="5829300" cy="1960033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Project:</a:t>
            </a:r>
            <a:endParaRPr lang="en-US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38400"/>
            <a:ext cx="6858000" cy="67056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Traditional Albanian clothing</a:t>
            </a:r>
            <a:br>
              <a:rPr lang="en-US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                                                 </a:t>
            </a:r>
            <a:br>
              <a:rPr lang="en-US" dirty="0" smtClean="0"/>
            </a:br>
            <a:r>
              <a:rPr lang="en-US" dirty="0" smtClean="0"/>
              <a:t>                         </a:t>
            </a:r>
            <a:r>
              <a:rPr lang="en-US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Work:</a:t>
            </a:r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Fjorela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Isufi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Kiara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Hekurani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6172200" cy="1371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Befana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Administrator.USER-E3CAC1F318\Desktop\ur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5334000"/>
            <a:ext cx="2286000" cy="17780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.USER-E3CAC1F318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7162800"/>
            <a:ext cx="2057400" cy="1981200"/>
          </a:xfrm>
          <a:prstGeom prst="rect">
            <a:avLst/>
          </a:prstGeom>
          <a:noFill/>
        </p:spPr>
      </p:pic>
      <p:pic>
        <p:nvPicPr>
          <p:cNvPr id="1031" name="Picture 7" descr="C:\Documents and Settings\Administrator.USER-E3CAC1F318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66800"/>
            <a:ext cx="5715000" cy="3962400"/>
          </a:xfrm>
          <a:prstGeom prst="rect">
            <a:avLst/>
          </a:prstGeom>
          <a:noFill/>
        </p:spPr>
      </p:pic>
      <p:pic>
        <p:nvPicPr>
          <p:cNvPr id="1032" name="Picture 8" descr="C:\Documents and Settings\Administrator.USER-E3CAC1F318\Desktop\la befana poe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257800"/>
            <a:ext cx="4267199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6858000" cy="9144001"/>
          </a:xfrm>
        </p:spPr>
        <p:txBody>
          <a:bodyPr>
            <a:normAutofit/>
          </a:bodyPr>
          <a:lstStyle/>
          <a:p>
            <a:r>
              <a:rPr lang="it-IT" sz="1600" b="1" dirty="0"/>
              <a:t>La Befana, corruzione lessicale di </a:t>
            </a:r>
            <a:r>
              <a:rPr lang="it-IT" sz="1600" b="1" dirty="0">
                <a:hlinkClick r:id="rId2" tooltip="Epifania"/>
              </a:rPr>
              <a:t>Epifania</a:t>
            </a:r>
            <a:r>
              <a:rPr lang="it-IT" sz="1600" b="1" dirty="0"/>
              <a:t> </a:t>
            </a:r>
            <a:r>
              <a:rPr lang="it-IT" sz="1600" b="1" dirty="0" smtClean="0"/>
              <a:t>attraverso</a:t>
            </a:r>
            <a:r>
              <a:rPr lang="it-IT" sz="1600" b="1" dirty="0"/>
              <a:t> </a:t>
            </a:r>
            <a:r>
              <a:rPr lang="it-IT" sz="1600" b="1" i="1" dirty="0"/>
              <a:t>bifanìa</a:t>
            </a:r>
            <a:r>
              <a:rPr lang="it-IT" sz="1600" b="1" dirty="0"/>
              <a:t> e </a:t>
            </a:r>
            <a:r>
              <a:rPr lang="it-IT" sz="1600" b="1" i="1" dirty="0" smtClean="0"/>
              <a:t>befanìa</a:t>
            </a:r>
            <a:r>
              <a:rPr lang="it-IT" sz="1600" b="1" dirty="0" smtClean="0"/>
              <a:t>,è </a:t>
            </a:r>
            <a:r>
              <a:rPr lang="it-IT" sz="1600" b="1" dirty="0"/>
              <a:t>una figura </a:t>
            </a:r>
            <a:r>
              <a:rPr lang="it-IT" sz="1600" b="1" dirty="0">
                <a:hlinkClick r:id="rId3" tooltip="Natale nel folclore"/>
              </a:rPr>
              <a:t>folkloristica</a:t>
            </a:r>
            <a:r>
              <a:rPr lang="it-IT" sz="1600" b="1" dirty="0"/>
              <a:t> legata alle festività </a:t>
            </a:r>
            <a:r>
              <a:rPr lang="it-IT" sz="1600" b="1" dirty="0">
                <a:hlinkClick r:id="rId4" tooltip="Natale"/>
              </a:rPr>
              <a:t>natalizie</a:t>
            </a:r>
            <a:r>
              <a:rPr lang="it-IT" sz="1600" b="1" dirty="0"/>
              <a:t>, tipica di alcune </a:t>
            </a:r>
            <a:r>
              <a:rPr lang="it-IT" sz="1600" b="1" dirty="0">
                <a:hlinkClick r:id="rId5" tooltip="Regioni italiane"/>
              </a:rPr>
              <a:t>regioni italiane</a:t>
            </a:r>
            <a:r>
              <a:rPr lang="it-IT" sz="1600" b="1" dirty="0"/>
              <a:t> e diffusasi poi in tutta la</a:t>
            </a:r>
            <a:r>
              <a:rPr lang="it-IT" sz="1600" b="1" dirty="0">
                <a:hlinkClick r:id="rId6" tooltip="Italia"/>
              </a:rPr>
              <a:t>penisola italiana</a:t>
            </a:r>
            <a:r>
              <a:rPr lang="it-IT" sz="1600" b="1" dirty="0"/>
              <a:t>, meno conosciuta nel resto del </a:t>
            </a:r>
            <a:r>
              <a:rPr lang="it-IT" sz="1600" b="1" dirty="0" smtClean="0"/>
              <a:t>mondo.</a:t>
            </a:r>
            <a:br>
              <a:rPr lang="it-IT" sz="1600" b="1" dirty="0" smtClean="0"/>
            </a:br>
            <a:r>
              <a:rPr lang="it-IT" sz="1600" b="1" dirty="0"/>
              <a:t>Secondo la tradizione, si tratta di una donna molto anziana che vola su una logora scopa, per fare visita ai bambini nella notte tra il 5 e il 6 gennaio </a:t>
            </a:r>
            <a:r>
              <a:rPr lang="it-IT" sz="1600" b="1" dirty="0" smtClean="0"/>
              <a:t>e </a:t>
            </a:r>
            <a:r>
              <a:rPr lang="it-IT" sz="1600" b="1" dirty="0"/>
              <a:t>riempire le calze lasciate da essi, appositamente appese sul camino o vicino a una finestra; generalmente, i bambini che durante l'anno si sono comportati bene riceveranno dolci, caramelle, frutta secca o piccoli giocattoli. Al contrario, coloro che si sono comportati male troveranno le calze riempite con del </a:t>
            </a:r>
            <a:r>
              <a:rPr lang="it-IT" sz="1600" b="1" dirty="0">
                <a:hlinkClick r:id="rId7" tooltip="Carbone"/>
              </a:rPr>
              <a:t>carbone</a:t>
            </a:r>
            <a:r>
              <a:rPr lang="it-IT" sz="1600" b="1" dirty="0" smtClean="0"/>
              <a:t>.</a:t>
            </a:r>
            <a:r>
              <a:rPr lang="it-IT" sz="1600" b="1" dirty="0"/>
              <a:t> Storia[</a:t>
            </a:r>
            <a:r>
              <a:rPr lang="it-IT" sz="1600" b="1" dirty="0">
                <a:hlinkClick r:id="rId8" tooltip="Modifica la sezione Storia"/>
              </a:rPr>
              <a:t>modifica</a:t>
            </a:r>
            <a:r>
              <a:rPr lang="it-IT" sz="1600" b="1" dirty="0"/>
              <a:t> | </a:t>
            </a:r>
            <a:r>
              <a:rPr lang="it-IT" sz="1600" b="1" dirty="0">
                <a:hlinkClick r:id="rId9" tooltip="Modifica la sezione Storia"/>
              </a:rPr>
              <a:t>modifica wikitesto</a:t>
            </a:r>
            <a:r>
              <a:rPr lang="it-IT" sz="1600" b="1" dirty="0"/>
              <a:t>]</a:t>
            </a:r>
          </a:p>
          <a:p>
            <a:r>
              <a:rPr lang="it-IT" sz="1600" b="1" dirty="0"/>
              <a:t>L'origine fu probabilmente connessa a un insieme di riti propiziatori </a:t>
            </a:r>
            <a:r>
              <a:rPr lang="it-IT" sz="1600" b="1" dirty="0" smtClean="0">
                <a:hlinkClick r:id="rId10" tooltip="Paganesimo"/>
              </a:rPr>
              <a:t>pagani</a:t>
            </a:r>
            <a:r>
              <a:rPr lang="it-IT" sz="1600" b="1" dirty="0" smtClean="0"/>
              <a:t> risalenti </a:t>
            </a:r>
            <a:r>
              <a:rPr lang="it-IT" sz="1600" b="1" dirty="0"/>
              <a:t>al </a:t>
            </a:r>
            <a:r>
              <a:rPr lang="it-IT" sz="1600" b="1" dirty="0">
                <a:hlinkClick r:id="rId11" tooltip="X secolo a.C."/>
              </a:rPr>
              <a:t>X</a:t>
            </a:r>
            <a:r>
              <a:rPr lang="it-IT" sz="1600" b="1" dirty="0"/>
              <a:t>-</a:t>
            </a:r>
            <a:r>
              <a:rPr lang="it-IT" sz="1600" b="1" dirty="0">
                <a:hlinkClick r:id="rId12" tooltip="VI secolo a.C."/>
              </a:rPr>
              <a:t>VI secolo a.C.</a:t>
            </a:r>
            <a:r>
              <a:rPr lang="it-IT" sz="1600" b="1" dirty="0"/>
              <a:t>, in merito ai cicli stagionali legati all'agricoltura, ovvero relativi al raccolto dell'anno trascorso, ormai pronto per rinascere come anno nuovo, diffuso nell'</a:t>
            </a:r>
            <a:r>
              <a:rPr lang="it-IT" sz="1600" b="1" dirty="0">
                <a:hlinkClick r:id="rId13" tooltip="Italia Centrale"/>
              </a:rPr>
              <a:t>Italia Centrale</a:t>
            </a:r>
            <a:r>
              <a:rPr lang="it-IT" sz="1600" b="1" dirty="0"/>
              <a:t> e </a:t>
            </a:r>
            <a:r>
              <a:rPr lang="it-IT" sz="1600" b="1" dirty="0">
                <a:hlinkClick r:id="rId14" tooltip="Italia meridionale"/>
              </a:rPr>
              <a:t>meridionale</a:t>
            </a:r>
            <a:r>
              <a:rPr lang="it-IT" sz="1600" b="1" dirty="0"/>
              <a:t>, quindi successivamente in tutta la</a:t>
            </a:r>
            <a:r>
              <a:rPr lang="it-IT" sz="1600" b="1" dirty="0">
                <a:hlinkClick r:id="rId15" tooltip="Penisola"/>
              </a:rPr>
              <a:t>penisola</a:t>
            </a:r>
            <a:r>
              <a:rPr lang="it-IT" sz="1600" b="1" dirty="0"/>
              <a:t>, attraverso un antico </a:t>
            </a:r>
            <a:r>
              <a:rPr lang="it-IT" sz="1600" b="1" dirty="0">
                <a:hlinkClick r:id="rId16" tooltip="Mitraismo"/>
              </a:rPr>
              <a:t>Mitraismo</a:t>
            </a:r>
            <a:r>
              <a:rPr lang="it-IT" sz="1600" b="1" dirty="0"/>
              <a:t> e altri culti </a:t>
            </a:r>
            <a:r>
              <a:rPr lang="it-IT" sz="1600" b="1" dirty="0" smtClean="0"/>
              <a:t>affini</a:t>
            </a:r>
            <a:r>
              <a:rPr lang="it-IT" sz="1600" b="1" baseline="30000" dirty="0"/>
              <a:t> </a:t>
            </a:r>
            <a:r>
              <a:rPr lang="it-IT" sz="1600" b="1" dirty="0" smtClean="0"/>
              <a:t>, </a:t>
            </a:r>
            <a:r>
              <a:rPr lang="it-IT" sz="1600" b="1" dirty="0"/>
              <a:t>legati all'</a:t>
            </a:r>
            <a:r>
              <a:rPr lang="it-IT" sz="1600" b="1" dirty="0">
                <a:hlinkClick r:id="rId17" tooltip="Inverno"/>
              </a:rPr>
              <a:t>inverno</a:t>
            </a:r>
            <a:r>
              <a:rPr lang="it-IT" sz="1600" b="1" dirty="0"/>
              <a:t> boreale.</a:t>
            </a:r>
          </a:p>
          <a:p>
            <a:r>
              <a:rPr lang="it-IT" sz="1600" b="1" dirty="0"/>
              <a:t>Gli antichi </a:t>
            </a:r>
            <a:r>
              <a:rPr lang="it-IT" sz="1600" b="1" dirty="0">
                <a:hlinkClick r:id="rId18" tooltip="Roma antica"/>
              </a:rPr>
              <a:t>Romani</a:t>
            </a:r>
            <a:r>
              <a:rPr lang="it-IT" sz="1600" b="1" dirty="0"/>
              <a:t> ereditarono tali riti, associandoli quindi al </a:t>
            </a:r>
            <a:r>
              <a:rPr lang="it-IT" sz="1600" b="1" dirty="0">
                <a:hlinkClick r:id="rId19" tooltip="Calendario romano"/>
              </a:rPr>
              <a:t>calendario romano</a:t>
            </a:r>
            <a:r>
              <a:rPr lang="it-IT" sz="1600" b="1" dirty="0"/>
              <a:t>, e celebrando, appunto, l'interregno temporale tra la fine dell'</a:t>
            </a:r>
            <a:r>
              <a:rPr lang="it-IT" sz="1600" b="1" dirty="0">
                <a:hlinkClick r:id="rId20" tooltip="Anno solare"/>
              </a:rPr>
              <a:t>anno solare</a:t>
            </a:r>
            <a:r>
              <a:rPr lang="it-IT" sz="1600" b="1" dirty="0"/>
              <a:t>, fondamentalmente il </a:t>
            </a:r>
            <a:r>
              <a:rPr lang="it-IT" sz="1600" b="1" dirty="0">
                <a:hlinkClick r:id="rId21" tooltip="Solstizio invernale"/>
              </a:rPr>
              <a:t>solstizio invernale</a:t>
            </a:r>
            <a:r>
              <a:rPr lang="it-IT" sz="1600" b="1" dirty="0"/>
              <a:t> e la ricorrenza del </a:t>
            </a:r>
            <a:r>
              <a:rPr lang="it-IT" sz="1600" b="1" i="1" dirty="0">
                <a:hlinkClick r:id="rId22" tooltip="Sol Invictus"/>
              </a:rPr>
              <a:t>Sol </a:t>
            </a:r>
            <a:r>
              <a:rPr lang="it-IT" sz="1600" b="1" i="1" dirty="0" smtClean="0">
                <a:hlinkClick r:id="rId22" tooltip="Sol Invictus"/>
              </a:rPr>
              <a:t>Invictus</a:t>
            </a:r>
            <a:r>
              <a:rPr lang="it-IT" sz="1600" b="1" baseline="30000" dirty="0"/>
              <a:t> </a:t>
            </a:r>
            <a:r>
              <a:rPr lang="it-IT" sz="1600" b="1" dirty="0" smtClean="0"/>
              <a:t> La </a:t>
            </a:r>
            <a:r>
              <a:rPr lang="it-IT" sz="1600" b="1" dirty="0"/>
              <a:t>dodicesima notte dopo il solstizio invernale, si celebrava la morte e la rinascita della natura attraverso </a:t>
            </a:r>
            <a:r>
              <a:rPr lang="it-IT" sz="1600" b="1" dirty="0">
                <a:hlinkClick r:id="rId23" tooltip="Madre Natura"/>
              </a:rPr>
              <a:t>Madre Natura</a:t>
            </a:r>
            <a:r>
              <a:rPr lang="it-IT" sz="1600" b="1" dirty="0"/>
              <a:t>. I Romani credevano che in queste dodici notti (il cui numero avrebbe rappresentato sia i dodici mesi dell'innovativo </a:t>
            </a:r>
            <a:r>
              <a:rPr lang="it-IT" sz="1600" b="1" dirty="0">
                <a:hlinkClick r:id="rId19" tooltip="Calendario romano"/>
              </a:rPr>
              <a:t>calendario romano</a:t>
            </a:r>
            <a:r>
              <a:rPr lang="it-IT" sz="1600" b="1" dirty="0"/>
              <a:t> nel suo passaggio da prettamente </a:t>
            </a:r>
            <a:r>
              <a:rPr lang="it-IT" sz="1600" b="1" dirty="0">
                <a:hlinkClick r:id="rId24" tooltip="Calendario lunare"/>
              </a:rPr>
              <a:t>lunare</a:t>
            </a:r>
            <a:r>
              <a:rPr lang="it-IT" sz="1600" b="1" dirty="0"/>
              <a:t> a </a:t>
            </a:r>
            <a:r>
              <a:rPr lang="it-IT" sz="1600" b="1" dirty="0">
                <a:hlinkClick r:id="rId25" tooltip="Calendario lunisolare"/>
              </a:rPr>
              <a:t>lunisolare</a:t>
            </a:r>
            <a:r>
              <a:rPr lang="it-IT" sz="1600" b="1" baseline="30000" dirty="0">
                <a:hlinkClick r:id="rId26"/>
              </a:rPr>
              <a:t>[8]</a:t>
            </a:r>
            <a:r>
              <a:rPr lang="it-IT" sz="1600" b="1" dirty="0"/>
              <a:t>, ma probabilmente associati anche ad altri numeri e simboli </a:t>
            </a:r>
            <a:r>
              <a:rPr lang="it-IT" sz="1600" b="1" dirty="0" smtClean="0"/>
              <a:t>mitologici</a:t>
            </a:r>
            <a:r>
              <a:rPr lang="it-IT" sz="1600" b="1" baseline="30000" dirty="0"/>
              <a:t> </a:t>
            </a:r>
            <a:r>
              <a:rPr lang="it-IT" sz="1600" b="1" dirty="0" smtClean="0"/>
              <a:t> delle </a:t>
            </a:r>
            <a:r>
              <a:rPr lang="it-IT" sz="1600" b="1" dirty="0"/>
              <a:t>figure femminili volassero sui campi coltivati, per propiziare la fertilità dei futuri </a:t>
            </a:r>
            <a:r>
              <a:rPr lang="it-IT" sz="1600" b="1" dirty="0" smtClean="0"/>
              <a:t>raccolti </a:t>
            </a:r>
            <a:r>
              <a:rPr lang="it-IT" sz="1600" b="1" dirty="0"/>
              <a:t>da cui il mito della figura "volante". Secondo alcuni, tale figura femminile fu dapprima identificata in </a:t>
            </a:r>
            <a:r>
              <a:rPr lang="it-IT" sz="1600" b="1" dirty="0">
                <a:hlinkClick r:id="rId27" tooltip="Diana (divinità)"/>
              </a:rPr>
              <a:t>Diana</a:t>
            </a:r>
            <a:r>
              <a:rPr lang="it-IT" sz="1600" b="1" dirty="0"/>
              <a:t>, la dea lunare non solo legata alla cacciagione, ma anche alla vegetazione, mentre secondo altri fu associata a una divinità minore chiamata </a:t>
            </a:r>
            <a:r>
              <a:rPr lang="it-IT" sz="1600" b="1" i="1" dirty="0"/>
              <a:t>Sàtia</a:t>
            </a:r>
            <a:r>
              <a:rPr lang="it-IT" sz="1600" b="1" dirty="0"/>
              <a:t> </a:t>
            </a:r>
            <a:r>
              <a:rPr lang="it-IT" sz="1600" b="1" dirty="0" smtClean="0"/>
              <a:t>, </a:t>
            </a:r>
            <a:r>
              <a:rPr lang="it-IT" sz="1600" b="1" dirty="0"/>
              <a:t>oppure </a:t>
            </a:r>
            <a:r>
              <a:rPr lang="it-IT" sz="1600" b="1" i="1" dirty="0">
                <a:hlinkClick r:id="rId28" tooltip="Abbondanza (mitologia)"/>
              </a:rPr>
              <a:t>Abùndia</a:t>
            </a:r>
            <a:r>
              <a:rPr lang="it-IT" sz="1600" b="1" dirty="0"/>
              <a:t> .</a:t>
            </a:r>
            <a:r>
              <a:rPr lang="it-IT" sz="1600" b="1" dirty="0" smtClean="0"/>
              <a:t>Un'altra </a:t>
            </a:r>
            <a:r>
              <a:rPr lang="it-IT" sz="1600" b="1" dirty="0"/>
              <a:t>ipotesi collegherebbe la Befana con una antica festa romana, che si svolgeva sempre in inverno, in onore di </a:t>
            </a:r>
            <a:r>
              <a:rPr lang="it-IT" sz="1600" b="1" dirty="0">
                <a:hlinkClick r:id="rId29" tooltip="Giano (divinità)"/>
              </a:rPr>
              <a:t>Giano</a:t>
            </a:r>
            <a:r>
              <a:rPr lang="it-IT" sz="1600" b="1" dirty="0"/>
              <a:t> e </a:t>
            </a:r>
            <a:r>
              <a:rPr lang="it-IT" sz="1600" b="1" dirty="0">
                <a:hlinkClick r:id="rId30" tooltip="Strenia"/>
              </a:rPr>
              <a:t>Strenia</a:t>
            </a:r>
            <a:r>
              <a:rPr lang="it-IT" sz="1600" b="1" dirty="0"/>
              <a:t> </a:t>
            </a:r>
            <a:r>
              <a:rPr lang="it-IT" sz="1600" b="1" dirty="0" smtClean="0"/>
              <a:t> </a:t>
            </a:r>
            <a:r>
              <a:rPr lang="it-IT" sz="1600" b="1" dirty="0"/>
              <a:t>e durante la quale ci si scambiavano regali.</a:t>
            </a:r>
            <a:br>
              <a:rPr lang="it-IT" sz="1600" b="1" dirty="0"/>
            </a:br>
            <a:r>
              <a:rPr lang="it-IT" sz="1600" b="1" dirty="0"/>
              <a:t>La Befana si richiamerebbe anche ad alcune figure importate della stessa </a:t>
            </a:r>
            <a:r>
              <a:rPr lang="it-IT" sz="1600" b="1" dirty="0">
                <a:hlinkClick r:id="rId31" tooltip="Mitologia germanica"/>
              </a:rPr>
              <a:t>mitologia germanica</a:t>
            </a:r>
            <a:r>
              <a:rPr lang="it-IT" sz="1600" b="1" dirty="0"/>
              <a:t>, come ad esempio </a:t>
            </a:r>
            <a:r>
              <a:rPr lang="it-IT" sz="1600" b="1" dirty="0">
                <a:hlinkClick r:id="rId32" tooltip="Holda (la pagina non esiste)"/>
              </a:rPr>
              <a:t>Holda</a:t>
            </a:r>
            <a:r>
              <a:rPr lang="it-IT" sz="1600" b="1" dirty="0"/>
              <a:t> e </a:t>
            </a:r>
            <a:r>
              <a:rPr lang="it-IT" sz="1600" b="1" dirty="0">
                <a:hlinkClick r:id="rId33" tooltip="Berchta"/>
              </a:rPr>
              <a:t>Berchta</a:t>
            </a:r>
            <a:r>
              <a:rPr lang="it-IT" sz="1600" b="1" dirty="0"/>
              <a:t>, sempre come una personificazione al femminile della stessa natura </a:t>
            </a:r>
            <a:r>
              <a:rPr lang="it-IT" sz="1600" b="1" dirty="0">
                <a:hlinkClick r:id="rId17" tooltip="Inverno"/>
              </a:rPr>
              <a:t>invernale</a:t>
            </a:r>
            <a:r>
              <a:rPr lang="it-IT" sz="1600" b="1" dirty="0"/>
              <a:t>.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4953000"/>
          </a:xfrm>
        </p:spPr>
        <p:txBody>
          <a:bodyPr/>
          <a:lstStyle/>
          <a:p>
            <a:r>
              <a:rPr lang="en-US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Progetto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: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La </a:t>
            </a:r>
            <a:r>
              <a:rPr lang="en-US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Befana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6807200"/>
            <a:ext cx="4800600" cy="2336800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Lavorato:Fjorela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Isufi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pic>
        <p:nvPicPr>
          <p:cNvPr id="2050" name="Picture 2" descr="C:\Documents and Settings\Administrator.USER-E3CAC1F318\Desktop\img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124200"/>
            <a:ext cx="58674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Project:</vt:lpstr>
      <vt:lpstr>La Befana</vt:lpstr>
      <vt:lpstr>Slide 3</vt:lpstr>
      <vt:lpstr>Progetto: La Befana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Project:</dc:title>
  <dc:creator>Administrator</dc:creator>
  <cp:lastModifiedBy>Administrator</cp:lastModifiedBy>
  <cp:revision>4</cp:revision>
  <dcterms:created xsi:type="dcterms:W3CDTF">2015-01-02T00:23:17Z</dcterms:created>
  <dcterms:modified xsi:type="dcterms:W3CDTF">2015-01-02T01:02:07Z</dcterms:modified>
</cp:coreProperties>
</file>