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p:restoredLeft sz="15634" autoAdjust="0"/>
    <p:restoredTop sz="94624" autoAdjust="0"/>
  </p:normalViewPr>
  <p:slideViewPr>
    <p:cSldViewPr>
      <p:cViewPr varScale="1">
        <p:scale>
          <a:sx n="69" d="100"/>
          <a:sy n="69" d="100"/>
        </p:scale>
        <p:origin x="-2052" y="-102"/>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4/27/2015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q.wikipedia.org/wiki/Deti_Jon" TargetMode="External"/><Relationship Id="rId2" Type="http://schemas.openxmlformats.org/officeDocument/2006/relationships/hyperlink" Target="http://sq.wikipedia.org/wiki/Deti_Adriati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q.wikipedia.org/wiki/Gadishulli_Apenin" TargetMode="External"/><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hyperlink" Target="http://sq.wikipedia.org/w/index.php?title=Kanali_i_Otrantos&amp;action=edit&amp;redlink=1" TargetMode="External"/><Relationship Id="rId4" Type="http://schemas.openxmlformats.org/officeDocument/2006/relationships/hyperlink" Target="http://sq.wikipedia.org/wiki/Gadishulli_ballkanik"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q.wikipedia.org/w/index.php?title=Humnera_Kalipso&amp;action=edit&amp;redlink=1" TargetMode="External"/><Relationship Id="rId7" Type="http://schemas.openxmlformats.org/officeDocument/2006/relationships/hyperlink" Target="http://sq.wikipedia.org/w/index.php?title=Lumi_i_Pavl%C3%ABs&amp;action=edit&amp;redlink=1" TargetMode="Externa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hyperlink" Target="http://sq.wikipedia.org/w/index.php?title=Lumi_i_Kalamasit&amp;action=edit&amp;redlink=1" TargetMode="External"/><Relationship Id="rId5" Type="http://schemas.openxmlformats.org/officeDocument/2006/relationships/hyperlink" Target="http://sq.wikipedia.org/w/index.php?title=Kepin_e_Stillos&amp;action=edit&amp;redlink=1" TargetMode="External"/><Relationship Id="rId4" Type="http://schemas.openxmlformats.org/officeDocument/2006/relationships/hyperlink" Target="http://sq.wikipedia.org/w/index.php?title=Nga_Kepi_i_Gjuh%C3%ABz%C3%ABs&amp;action=edit&amp;redlink=1"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q.wikipedia.org/wiki/Mali_i_Zi" TargetMode="External"/><Relationship Id="rId13" Type="http://schemas.openxmlformats.org/officeDocument/2006/relationships/hyperlink" Target="http://sq.wikipedia.org/wiki/Deti_Jon" TargetMode="External"/><Relationship Id="rId18" Type="http://schemas.openxmlformats.org/officeDocument/2006/relationships/hyperlink" Target="http://sq.wikipedia.org/wiki/Vjosa" TargetMode="External"/><Relationship Id="rId3" Type="http://schemas.openxmlformats.org/officeDocument/2006/relationships/hyperlink" Target="http://sq.wikipedia.org/wiki/Evropa_juglindore" TargetMode="External"/><Relationship Id="rId7" Type="http://schemas.openxmlformats.org/officeDocument/2006/relationships/hyperlink" Target="http://sq.wikipedia.org/w/index.php?title=Poli_i_Veriut&amp;action=edit&amp;redlink=1" TargetMode="External"/><Relationship Id="rId12" Type="http://schemas.openxmlformats.org/officeDocument/2006/relationships/hyperlink" Target="http://sq.wikipedia.org/wiki/Deti_Adriatik" TargetMode="External"/><Relationship Id="rId17" Type="http://schemas.openxmlformats.org/officeDocument/2006/relationships/hyperlink" Target="http://sq.wikipedia.org/wiki/Shkumbini" TargetMode="External"/><Relationship Id="rId2" Type="http://schemas.openxmlformats.org/officeDocument/2006/relationships/hyperlink" Target="http://sq.wikipedia.org/wiki/Shqip%C3%ABria" TargetMode="External"/><Relationship Id="rId16" Type="http://schemas.openxmlformats.org/officeDocument/2006/relationships/hyperlink" Target="http://sq.wikipedia.org/wiki/Drin" TargetMode="External"/><Relationship Id="rId1" Type="http://schemas.openxmlformats.org/officeDocument/2006/relationships/slideLayout" Target="../slideLayouts/slideLayout2.xml"/><Relationship Id="rId6" Type="http://schemas.openxmlformats.org/officeDocument/2006/relationships/hyperlink" Target="http://sq.wikipedia.org/wiki/Ekuatori" TargetMode="External"/><Relationship Id="rId11" Type="http://schemas.openxmlformats.org/officeDocument/2006/relationships/hyperlink" Target="http://sq.wikipedia.org/wiki/Greqia" TargetMode="External"/><Relationship Id="rId5" Type="http://schemas.openxmlformats.org/officeDocument/2006/relationships/hyperlink" Target="http://sq.wikipedia.org/wiki/Koordinatat_gjeografike" TargetMode="External"/><Relationship Id="rId15" Type="http://schemas.openxmlformats.org/officeDocument/2006/relationships/hyperlink" Target="http://sq.wikipedia.org/wiki/Azia_e_Vog%C3%ABl" TargetMode="External"/><Relationship Id="rId10" Type="http://schemas.openxmlformats.org/officeDocument/2006/relationships/hyperlink" Target="http://sq.wikipedia.org/wiki/IRJM" TargetMode="External"/><Relationship Id="rId4" Type="http://schemas.openxmlformats.org/officeDocument/2006/relationships/hyperlink" Target="http://sq.wikipedia.org/wiki/Ballkani" TargetMode="External"/><Relationship Id="rId9" Type="http://schemas.openxmlformats.org/officeDocument/2006/relationships/hyperlink" Target="http://sq.wikipedia.org/wiki/Kosova" TargetMode="External"/><Relationship Id="rId14" Type="http://schemas.openxmlformats.org/officeDocument/2006/relationships/hyperlink" Target="http://sq.wikipedia.org/wiki/Tirana"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q.wikipedia.org/w/index.php?title=Skeda:Harta_e_shqiperise-gjeografike.jpg&amp;filetimestamp=20130531095427&am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q.wikipedia.org/w/index.php?title=Skeda:%E2%80%A2Bjeshk%C3%ABt_e_N%C3%ABmuna_%E2%80%A2.jpeg&amp;filetimestamp=20120722063921&am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q.wikipedia.org/w/index.php?title=Skeda:Tyrbja_e_Kulmakut.jpg&amp;filetimestamp=20130604112453&am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q.wikipedia.org/w/index.php?title=Fusha_e_Myzeqes%C3%AB&amp;action=edit&amp;redlink=1"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8000"/>
          </a:xfrm>
          <a:blipFill>
            <a:blip r:embed="rId2" cstate="print"/>
            <a:stretch>
              <a:fillRect/>
            </a:stretch>
          </a:blipFill>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a:scene3d>
              <a:camera prst="orthographicFront"/>
              <a:lightRig rig="threePt" dir="t"/>
            </a:scene3d>
            <a:sp3d extrusionH="57150">
              <a:bevelT w="38100" h="38100"/>
            </a:sp3d>
          </a:bodyPr>
          <a:lstStyle/>
          <a:p>
            <a:r>
              <a:rPr lang="en-US" sz="7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228600">
                    <a:schemeClr val="accent1">
                      <a:satMod val="175000"/>
                      <a:alpha val="40000"/>
                    </a:schemeClr>
                  </a:glow>
                  <a:outerShdw blurRad="50800" dist="38100" dir="5400000" algn="t" rotWithShape="0">
                    <a:prstClr val="black">
                      <a:alpha val="40000"/>
                    </a:prstClr>
                  </a:outerShdw>
                  <a:reflection blurRad="6350" stA="60000" endA="900" endPos="60000" dist="60007" dir="5400000" sy="-100000" algn="bl" rotWithShape="0"/>
                </a:effectLst>
                <a:latin typeface="Cooper Black" pitchFamily="18" charset="0"/>
              </a:rPr>
              <a:t>              SHQIPERIA</a:t>
            </a:r>
            <a:br>
              <a:rPr lang="en-US" sz="7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228600">
                    <a:schemeClr val="accent1">
                      <a:satMod val="175000"/>
                      <a:alpha val="40000"/>
                    </a:schemeClr>
                  </a:glow>
                  <a:outerShdw blurRad="50800" dist="38100" dir="5400000" algn="t" rotWithShape="0">
                    <a:prstClr val="black">
                      <a:alpha val="40000"/>
                    </a:prstClr>
                  </a:outerShdw>
                  <a:reflection blurRad="6350" stA="60000" endA="900" endPos="60000" dist="60007" dir="5400000" sy="-100000" algn="bl" rotWithShape="0"/>
                </a:effectLst>
                <a:latin typeface="Cooper Black" pitchFamily="18" charset="0"/>
              </a:rPr>
            </a:br>
            <a:endParaRPr lang="en-US" sz="115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228600">
                  <a:schemeClr val="accent1">
                    <a:satMod val="175000"/>
                    <a:alpha val="40000"/>
                  </a:schemeClr>
                </a:glow>
                <a:outerShdw blurRad="50800" dist="38100" dir="5400000" algn="t" rotWithShape="0">
                  <a:prstClr val="black">
                    <a:alpha val="40000"/>
                  </a:prstClr>
                </a:outerShdw>
                <a:reflection blurRad="6350" stA="60000" endA="900" endPos="60000" dist="60007" dir="5400000" sy="-100000" algn="bl" rotWithShape="0"/>
              </a:effectLst>
              <a:latin typeface="Cooper Black"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solidFill>
            <a:schemeClr val="accent2">
              <a:lumMod val="20000"/>
              <a:lumOff val="80000"/>
            </a:schemeClr>
          </a:solidFill>
          <a:ln>
            <a:solidFill>
              <a:schemeClr val="accent2">
                <a:lumMod val="60000"/>
                <a:lumOff val="40000"/>
              </a:schemeClr>
            </a:solidFill>
          </a:ln>
        </p:spPr>
        <p:txBody>
          <a:bodyPr/>
          <a:lstStyle/>
          <a:p>
            <a:r>
              <a:rPr lang="en-US" b="1" dirty="0" smtClean="0"/>
              <a:t>Detet</a:t>
            </a:r>
            <a:r>
              <a:rPr lang="en-US" dirty="0" smtClean="0"/>
              <a:t/>
            </a:r>
            <a:br>
              <a:rPr lang="en-US" dirty="0" smtClean="0"/>
            </a:br>
            <a:r>
              <a:rPr lang="en-US" dirty="0" smtClean="0">
                <a:hlinkClick r:id="rId2" tooltip="Deti Adriatik"/>
              </a:rPr>
              <a:t>Deti Adriatik</a:t>
            </a:r>
            <a:r>
              <a:rPr lang="en-US" dirty="0" smtClean="0"/>
              <a:t> dhe </a:t>
            </a:r>
            <a:r>
              <a:rPr lang="en-US" dirty="0" smtClean="0">
                <a:hlinkClick r:id="rId3" tooltip="Deti Jon"/>
              </a:rPr>
              <a:t>deti Jon</a:t>
            </a:r>
            <a:r>
              <a:rPr lang="en-US" dirty="0" smtClean="0"/>
              <a:t> kanë rëndësi të madhe gjeografike dhe ekonomike. Ato ndikojnë në zbutjen e klimës, në ujërat e tyre gjuhët një sasi e madhe peshku dhe në laguna nxirret kripë. Këto dete shërbejnë edhe si rruge lidhëse të Shqipërisë me shtetet e tjera fqinje.</a:t>
            </a:r>
            <a:r>
              <a:rPr lang="en-US" baseline="30000" dirty="0" smtClean="0"/>
              <a:t>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blipFill>
            <a:blip r:embed="rId2" cstate="print"/>
            <a:stretch>
              <a:fillRect/>
            </a:stretch>
          </a:blipFill>
        </p:spPr>
        <p:txBody>
          <a:bodyPr>
            <a:noAutofit/>
          </a:bodyPr>
          <a:lstStyle/>
          <a:p>
            <a:r>
              <a:rPr lang="en-US" sz="2400" b="1" dirty="0" smtClean="0">
                <a:solidFill>
                  <a:schemeClr val="tx2">
                    <a:lumMod val="50000"/>
                  </a:schemeClr>
                </a:solidFill>
              </a:rPr>
              <a:t>Deti Adriatik</a:t>
            </a:r>
            <a:r>
              <a:rPr lang="en-US" sz="2400" dirty="0" smtClean="0">
                <a:solidFill>
                  <a:schemeClr val="tx2">
                    <a:lumMod val="50000"/>
                  </a:schemeClr>
                </a:solidFill>
              </a:rPr>
              <a:t> </a:t>
            </a:r>
            <a:br>
              <a:rPr lang="en-US" sz="2400" dirty="0" smtClean="0">
                <a:solidFill>
                  <a:schemeClr val="tx2">
                    <a:lumMod val="50000"/>
                  </a:schemeClr>
                </a:solidFill>
              </a:rPr>
            </a:br>
            <a:r>
              <a:rPr lang="en-US" sz="2400" dirty="0" smtClean="0">
                <a:solidFill>
                  <a:schemeClr val="tx2">
                    <a:lumMod val="50000"/>
                  </a:schemeClr>
                </a:solidFill>
              </a:rPr>
              <a:t>Ky det shtrihet midis</a:t>
            </a:r>
            <a:r>
              <a:rPr lang="en-US" sz="2400" dirty="0" smtClean="0">
                <a:solidFill>
                  <a:schemeClr val="bg1"/>
                </a:solidFill>
              </a:rPr>
              <a:t> </a:t>
            </a:r>
            <a:r>
              <a:rPr lang="en-US" sz="2400" dirty="0" smtClean="0">
                <a:solidFill>
                  <a:schemeClr val="bg1"/>
                </a:solidFill>
                <a:hlinkClick r:id="rId3" tooltip="Gadishulli Apenin"/>
              </a:rPr>
              <a:t>gadishullit Apenin</a:t>
            </a:r>
            <a:r>
              <a:rPr lang="en-US" sz="2400" dirty="0" smtClean="0">
                <a:solidFill>
                  <a:schemeClr val="tx2">
                    <a:lumMod val="50000"/>
                  </a:schemeClr>
                </a:solidFill>
              </a:rPr>
              <a:t> në perëndim dhe </a:t>
            </a:r>
            <a:r>
              <a:rPr lang="en-US" sz="2400" dirty="0" smtClean="0">
                <a:solidFill>
                  <a:schemeClr val="tx2">
                    <a:lumMod val="50000"/>
                  </a:schemeClr>
                </a:solidFill>
                <a:hlinkClick r:id="rId4" tooltip="Gadishulli ballkanik"/>
              </a:rPr>
              <a:t>gadishullit </a:t>
            </a:r>
            <a:r>
              <a:rPr lang="en-US" sz="2400" dirty="0" smtClean="0">
                <a:solidFill>
                  <a:schemeClr val="bg1"/>
                </a:solidFill>
                <a:hlinkClick r:id="rId4" tooltip="Gadishulli ballkanik"/>
              </a:rPr>
              <a:t>të</a:t>
            </a:r>
            <a:r>
              <a:rPr lang="en-US" sz="2400" dirty="0" smtClean="0">
                <a:solidFill>
                  <a:schemeClr val="tx2">
                    <a:lumMod val="50000"/>
                  </a:schemeClr>
                </a:solidFill>
                <a:hlinkClick r:id="rId4" tooltip="Gadishulli ballkanik"/>
              </a:rPr>
              <a:t> Ballkanit</a:t>
            </a:r>
            <a:r>
              <a:rPr lang="en-US" sz="2400" dirty="0" smtClean="0">
                <a:solidFill>
                  <a:schemeClr val="tx2">
                    <a:lumMod val="50000"/>
                  </a:schemeClr>
                </a:solidFill>
              </a:rPr>
              <a:t> në lindje, kurse </a:t>
            </a:r>
            <a:r>
              <a:rPr lang="en-US" sz="2400" dirty="0" smtClean="0">
                <a:solidFill>
                  <a:schemeClr val="tx2">
                    <a:lumMod val="50000"/>
                  </a:schemeClr>
                </a:solidFill>
                <a:hlinkClick r:id="rId5" tooltip="Kanali i Otrantos (nuk është shkruar akoma)"/>
              </a:rPr>
              <a:t>kanali i Otrantos</a:t>
            </a:r>
            <a:r>
              <a:rPr lang="en-US" sz="2400" dirty="0" smtClean="0">
                <a:solidFill>
                  <a:schemeClr val="tx2">
                    <a:lumMod val="50000"/>
                  </a:schemeClr>
                </a:solidFill>
              </a:rPr>
              <a:t> (72 km) e ndan atë me detin Jon. Deti Adriatik është i gjatë 820 km (drejtimi veri-jug) dhe i gjerë 203 km (lindje-perëndim). Thellësia më e madhe e tij arrin në 1233 m. Në brigjet shqiptare ky det është i cekët. Brigjet shqiptare të detit Adriatik kanë gjatësi 325 km. </a:t>
            </a:r>
            <a:r>
              <a:rPr lang="en-US" sz="2400" dirty="0" smtClean="0">
                <a:solidFill>
                  <a:schemeClr val="bg1"/>
                </a:solidFill>
              </a:rPr>
              <a:t>Pjesa më e madhe e tyre janë brigje të ulëta </a:t>
            </a:r>
            <a:r>
              <a:rPr lang="en-US" sz="2400" dirty="0" smtClean="0">
                <a:solidFill>
                  <a:schemeClr val="tx2">
                    <a:lumMod val="50000"/>
                  </a:schemeClr>
                </a:solidFill>
              </a:rPr>
              <a:t>fushore me plazhe të mëdha (</a:t>
            </a:r>
            <a:r>
              <a:rPr lang="en-US" sz="2400" dirty="0" smtClean="0">
                <a:solidFill>
                  <a:schemeClr val="bg1"/>
                </a:solidFill>
              </a:rPr>
              <a:t>disa dhjetëra kilometra të gjata dhe deri </a:t>
            </a:r>
            <a:r>
              <a:rPr lang="en-US" sz="2400" dirty="0" smtClean="0">
                <a:solidFill>
                  <a:schemeClr val="tx2">
                    <a:lumMod val="50000"/>
                  </a:schemeClr>
                </a:solidFill>
              </a:rPr>
              <a:t>në disa qindra metra të gjera), </a:t>
            </a:r>
            <a:r>
              <a:rPr lang="en-US" sz="2400" dirty="0" smtClean="0">
                <a:solidFill>
                  <a:schemeClr val="bg1"/>
                </a:solidFill>
              </a:rPr>
              <a:t>me përbërje rëre shumë të imët. Ndër to dallohet, plazhi i Velipojës, Durrësit, Divjakës, Vlorës etj. Në këto plazhe pushojnë me mijëra turistë vendas dhe të huaj. Në këtë bregdet gjenden edhe disa gjire, si: gjiri i Tivarit, i Drinit, i Durrësit, i Vlorës, shumë të përshtatshëm për porte detare. Në to ndodhen edhe portet më të rëndësishme të të gjitha vendit (Durrësi, Vlora, dhe Shëngjini). </a:t>
            </a:r>
            <a:r>
              <a:rPr lang="en-US" sz="2400" dirty="0" smtClean="0">
                <a:solidFill>
                  <a:schemeClr val="tx2">
                    <a:lumMod val="50000"/>
                  </a:schemeClr>
                </a:solidFill>
              </a:rPr>
              <a:t/>
            </a:r>
            <a:br>
              <a:rPr lang="en-US" sz="2400" dirty="0" smtClean="0">
                <a:solidFill>
                  <a:schemeClr val="tx2">
                    <a:lumMod val="50000"/>
                  </a:schemeClr>
                </a:solidFill>
              </a:rPr>
            </a:br>
            <a:endParaRPr lang="en-US" sz="2400"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blipFill>
            <a:blip r:embed="rId2" cstate="print"/>
            <a:stretch>
              <a:fillRect/>
            </a:stretch>
          </a:blipFill>
        </p:spPr>
        <p:txBody>
          <a:bodyPr>
            <a:noAutofit/>
          </a:bodyPr>
          <a:lstStyle/>
          <a:p>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3600" dirty="0" smtClean="0">
                <a:solidFill>
                  <a:schemeClr val="bg1"/>
                </a:solidFill>
              </a:rPr>
              <a:t>Deti Jon</a:t>
            </a: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solidFill>
                  <a:schemeClr val="bg1"/>
                </a:solidFill>
              </a:rPr>
              <a:t>Ky det shtrihet midis pjesës jugore të gadishullit të Ballkanit dhe gadishullit Apenin. Ai është deti më i thellë i Mesdheut, (me një thellësi që arrin në 5267 m tek </a:t>
            </a:r>
            <a:r>
              <a:rPr lang="en-US" sz="2400" dirty="0" smtClean="0">
                <a:solidFill>
                  <a:schemeClr val="bg1"/>
                </a:solidFill>
                <a:hlinkClick r:id="rId3" tooltip="Humnera Kalipso (nuk është shkruar akoma)"/>
              </a:rPr>
              <a:t>humnera Kalipso</a:t>
            </a:r>
            <a:r>
              <a:rPr lang="en-US" sz="2400" dirty="0" smtClean="0">
                <a:solidFill>
                  <a:schemeClr val="bg1"/>
                </a:solidFill>
              </a:rPr>
              <a:t>), është det i hapur dhe mjaft i ngrohtë. Brigjet shqiptare të këtij deti shtrihen nga </a:t>
            </a:r>
            <a:r>
              <a:rPr lang="en-US" sz="2400" dirty="0" smtClean="0">
                <a:solidFill>
                  <a:schemeClr val="bg1"/>
                </a:solidFill>
                <a:hlinkClick r:id="rId4" tooltip="Nga Kepi i Gjuhëzës (nuk është shkruar akoma)"/>
              </a:rPr>
              <a:t>nga Kepi i </a:t>
            </a:r>
            <a:r>
              <a:rPr lang="en-US" sz="2400" dirty="0" smtClean="0">
                <a:hlinkClick r:id="rId4" tooltip="Nga Kepi i Gjuhëzës (nuk është shkruar akoma)"/>
              </a:rPr>
              <a:t>Gjuhëzës</a:t>
            </a:r>
            <a:r>
              <a:rPr lang="en-US" sz="2400" dirty="0" smtClean="0"/>
              <a:t> deri në </a:t>
            </a:r>
            <a:r>
              <a:rPr lang="en-US" sz="2400" dirty="0" smtClean="0">
                <a:hlinkClick r:id="rId5" tooltip="Kepin e Stillos (nuk është shkruar akoma)"/>
              </a:rPr>
              <a:t>Kepin e Stillos</a:t>
            </a:r>
            <a:r>
              <a:rPr lang="en-US" sz="2400" dirty="0" smtClean="0"/>
              <a:t> me një gjatësi prej 151 km, me tipare të ndryshme. Përgjatë tij ngrihen male, prandaj ky bregdet është kryesisht i lartë e shkëmbor. Në këtë bregdet plazhet janë te rralla dhe zallore. Ka edhe sektorë te tjerë te tij në të cilët malet u lëne vend fushave te vogla. Në grykëderdhjen e </a:t>
            </a:r>
            <a:r>
              <a:rPr lang="en-US" sz="2400" dirty="0" smtClean="0">
                <a:hlinkClick r:id="rId6" tooltip="Lumi i Kalamasit (nuk është shkruar akoma)"/>
              </a:rPr>
              <a:t>lumit të Kalamasit</a:t>
            </a:r>
            <a:r>
              <a:rPr lang="en-US" sz="2400" dirty="0" smtClean="0"/>
              <a:t> ) dhe të </a:t>
            </a:r>
            <a:r>
              <a:rPr lang="en-US" sz="2400" dirty="0" smtClean="0">
                <a:hlinkClick r:id="rId7" tooltip="Lumi i Pavlës (nuk është shkruar akoma)"/>
              </a:rPr>
              <a:t>lumit të Pavlës</a:t>
            </a:r>
            <a:r>
              <a:rPr lang="en-US" sz="2400" dirty="0" smtClean="0"/>
              <a:t> brigjet janë të ulëta e fushore, me plazhe ranore dhe sektorë të moçalizuar. Pamja tërheqëse, burimet e pastra, shkëlqimi i diellit, ujërat e kaltra dhe të tejdukshme të detit u japin këtyre plazheve vlera të mëdha turistike.</a:t>
            </a:r>
            <a:br>
              <a:rPr lang="en-US" sz="2400" dirty="0" smtClean="0"/>
            </a:br>
            <a:r>
              <a:rPr lang="en-US" sz="2400" dirty="0" smtClean="0"/>
              <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blipFill>
            <a:blip r:embed="rId2" cstate="print"/>
            <a:stretch>
              <a:fillRect/>
            </a:stretch>
          </a:blipFill>
        </p:spPr>
        <p:txBody>
          <a:bodyPr>
            <a:normAutofit fontScale="90000"/>
          </a:bodyPr>
          <a:lstStyle/>
          <a:p>
            <a:r>
              <a:rPr lang="en-US" b="1" dirty="0" smtClean="0">
                <a:solidFill>
                  <a:schemeClr val="bg1"/>
                </a:solidFill>
              </a:rPr>
              <a:t>Lumenjtë</a:t>
            </a:r>
            <a:r>
              <a:rPr lang="en-US" dirty="0" smtClean="0">
                <a:solidFill>
                  <a:schemeClr val="bg1"/>
                </a:solidFill>
              </a:rPr>
              <a:t/>
            </a:r>
            <a:br>
              <a:rPr lang="en-US" dirty="0" smtClean="0">
                <a:solidFill>
                  <a:schemeClr val="bg1"/>
                </a:solidFill>
              </a:rPr>
            </a:br>
            <a:r>
              <a:rPr lang="en-US" dirty="0" smtClean="0">
                <a:solidFill>
                  <a:schemeClr val="bg1"/>
                </a:solidFill>
              </a:rPr>
              <a:t> </a:t>
            </a:r>
            <a:br>
              <a:rPr lang="en-US" dirty="0" smtClean="0">
                <a:solidFill>
                  <a:schemeClr val="bg1"/>
                </a:solidFill>
              </a:rPr>
            </a:br>
            <a:r>
              <a:rPr lang="en-US" dirty="0" smtClean="0">
                <a:solidFill>
                  <a:schemeClr val="bg1"/>
                </a:solidFill>
              </a:rPr>
              <a:t>Shqipëria përshkohet nga një rrjet i dendur lumenjsh, të cilët në rrjedhjet e sipërme kanë karakter malor me rrjedhje të shpejtë dhe forcë të madhe erozive, kurse në rrjedhjet e poshtme kanë karakter fushor. Lumenjtë rrjedhin në drejtime të ndryshme dhe përfundojnë në </a:t>
            </a:r>
            <a:r>
              <a:rPr lang="en-US" dirty="0" smtClean="0"/>
              <a:t>2 dete: në </a:t>
            </a:r>
            <a:r>
              <a:rPr lang="en-US" dirty="0" smtClean="0">
                <a:solidFill>
                  <a:schemeClr val="bg1"/>
                </a:solidFill>
              </a:rPr>
              <a:t>Adriatik dhe në Jon. </a:t>
            </a:r>
            <a:br>
              <a:rPr lang="en-US" dirty="0" smtClean="0">
                <a:solidFill>
                  <a:schemeClr val="bg1"/>
                </a:solidFill>
              </a:rPr>
            </a:br>
            <a:endParaRPr lang="en-US"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blipFill>
            <a:blip r:embed="rId2" cstate="print"/>
            <a:stretch>
              <a:fillRect/>
            </a:stretch>
          </a:blipFill>
        </p:spPr>
        <p:txBody>
          <a:bodyPr>
            <a:noAutofit/>
          </a:bodyPr>
          <a:lstStyle/>
          <a:p>
            <a:r>
              <a:rPr lang="en-US" sz="2400" b="1" dirty="0" smtClean="0">
                <a:effectLst>
                  <a:outerShdw blurRad="38100" dist="38100" dir="2700000" algn="tl">
                    <a:srgbClr val="000000">
                      <a:alpha val="43137"/>
                    </a:srgbClr>
                  </a:outerShdw>
                </a:effectLst>
              </a:rPr>
              <a:t>Klima</a:t>
            </a:r>
            <a:r>
              <a:rPr lang="en-US" sz="2400" dirty="0" smtClean="0">
                <a:solidFill>
                  <a:schemeClr val="bg1"/>
                </a:solidFill>
              </a:rPr>
              <a:t/>
            </a:r>
            <a:br>
              <a:rPr lang="en-US" sz="2400" dirty="0" smtClean="0">
                <a:solidFill>
                  <a:schemeClr val="bg1"/>
                </a:solidFill>
              </a:rPr>
            </a:br>
            <a:r>
              <a:rPr lang="en-US" sz="2400" dirty="0" smtClean="0"/>
              <a:t>Me pozicionin e saj te favorshem përballe deteve Adriatik dhe Jon, si dhe malësitë e mbështetura mbi pjesën e ngritur të Ballkanit, Shqipëria ka një numër të madh zonash klimaterike, krahasuar kjo me sipërfaqen e saj modeste. Ultësirat bregdetare kanë klimë tipike mesdhetare, me dimër të bute dhe verë të lagësht. Temperaturat mesatare variojne nga 7°C në dimër e deri në 24°C në verë. Pjesa malore karakterizohet nga një klimë mesdhetare-kontinentale, e shkaktuar kjo nga masat ajrore që mbizotërojnë Evropën lindore dhe Ballkanin. Veçori kryesore të kësaj zone janë erërat e fuqishme me drejtimin verior dhe veri-lindor si dhe temperaturat mesatare disi më të ulëta. Sasia e reshjeve është mesatarisht e larte si rezultat i kombinimit të dy rrymave ajrore, ato mesdhetare dhe kontinentale. Niveli i reshjeve varion nga 600 mm në vit në fushëgropën e Korçës, në 3100 mm në vit në Bogë, të Alpeve Shqiptare Këtu, gjithashtu, vlen për t'u theksuar se rreth 95% e shirave të të gjithë vendit bien në sezonin dimëror.</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blipFill>
            <a:blip r:embed="rId2" cstate="print"/>
            <a:stretch>
              <a:fillRect/>
            </a:stretch>
          </a:blipFill>
        </p:spPr>
        <p:txBody>
          <a:bodyPr/>
          <a:lstStyle/>
          <a:p>
            <a:r>
              <a:rPr lang="en-US" dirty="0" smtClean="0">
                <a:solidFill>
                  <a:schemeClr val="bg1"/>
                </a:solidFill>
              </a:rPr>
              <a:t>Flora dhe Fauna</a:t>
            </a:r>
            <a:br>
              <a:rPr lang="en-US" dirty="0" smtClean="0">
                <a:solidFill>
                  <a:schemeClr val="bg1"/>
                </a:solidFill>
              </a:rPr>
            </a:br>
            <a:r>
              <a:rPr lang="en-US" dirty="0" smtClean="0">
                <a:solidFill>
                  <a:schemeClr val="bg1"/>
                </a:solidFill>
              </a:rPr>
              <a:t>Për shkak të trevave të saj të pandotura dhe të thella Shqipëria ka një larmi bimësh dhe shërben si strehë e fundit e shumë gjitarëve dhe zogjve të rrallë, që sot janë zhdukur ose janë në zhdukje e sipër në rajon dhe më gjerë.</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blipFill>
            <a:blip r:embed="rId2" cstate="print"/>
            <a:stretch>
              <a:fillRect/>
            </a:stretch>
          </a:blipFill>
        </p:spPr>
        <p:txBody>
          <a:bodyPr/>
          <a:lstStyle/>
          <a:p>
            <a:r>
              <a:rPr lang="en-US" dirty="0" smtClean="0">
                <a:solidFill>
                  <a:schemeClr val="bg1"/>
                </a:solidFill>
              </a:rPr>
              <a:t>Ariu i murrmë</a:t>
            </a:r>
            <a:br>
              <a:rPr lang="en-US" dirty="0" smtClean="0">
                <a:solidFill>
                  <a:schemeClr val="bg1"/>
                </a:solidFill>
              </a:rPr>
            </a:br>
            <a:r>
              <a:rPr lang="en-US" dirty="0" smtClean="0">
                <a:solidFill>
                  <a:schemeClr val="bg1"/>
                </a:solidFill>
              </a:rPr>
              <a:t>Pasuria e krahinave fshatare dhe pyjeve u kane dhëne mundësi vizitorëve të gjejnë krijesa dhe kafshë që rrallë të qëllon t’i hasësh.(sic eshte ariu I murrme)</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8" y="0"/>
            <a:ext cx="9158068" cy="6865034"/>
          </a:xfrm>
          <a:blipFill>
            <a:blip r:embed="rId2" cstate="print"/>
            <a:stretch>
              <a:fillRect/>
            </a:stretch>
          </a:blipFill>
        </p:spPr>
        <p:txBody>
          <a:bodyPr>
            <a:normAutofit fontScale="90000"/>
          </a:bodyPr>
          <a:lstStyle/>
          <a:p>
            <a:r>
              <a:rPr lang="en-US" dirty="0" smtClean="0">
                <a:solidFill>
                  <a:schemeClr val="bg1"/>
                </a:solidFill>
              </a:rPr>
              <a:t/>
            </a:r>
            <a:br>
              <a:rPr lang="en-US" dirty="0" smtClean="0">
                <a:solidFill>
                  <a:schemeClr val="bg1"/>
                </a:solidFill>
              </a:rPr>
            </a:br>
            <a:r>
              <a:rPr lang="en-US" sz="6700" dirty="0" smtClean="0">
                <a:solidFill>
                  <a:schemeClr val="accent5">
                    <a:lumMod val="20000"/>
                    <a:lumOff val="80000"/>
                  </a:schemeClr>
                </a:solidFill>
              </a:rPr>
              <a:t>Dafinat</a:t>
            </a:r>
            <a:r>
              <a:rPr lang="en-US" dirty="0" smtClean="0">
                <a:solidFill>
                  <a:schemeClr val="bg1"/>
                </a:solidFill>
              </a:rPr>
              <a:t/>
            </a:r>
            <a:br>
              <a:rPr lang="en-US" dirty="0" smtClean="0">
                <a:solidFill>
                  <a:schemeClr val="bg1"/>
                </a:solidFill>
              </a:rPr>
            </a:br>
            <a:r>
              <a:rPr lang="en-US" dirty="0" smtClean="0">
                <a:solidFill>
                  <a:schemeClr val="bg1"/>
                </a:solidFill>
              </a:rPr>
              <a:t>Dafinat janë të ndryshme në madhësi dhe lartësi, nganjëherë duke arritur në 10-18 metra të gjata.</a:t>
            </a:r>
            <a:br>
              <a:rPr lang="en-US" dirty="0" smtClean="0">
                <a:solidFill>
                  <a:schemeClr val="bg1"/>
                </a:solidFill>
              </a:rPr>
            </a:br>
            <a:r>
              <a:rPr lang="en-US" dirty="0" smtClean="0">
                <a:solidFill>
                  <a:schemeClr val="bg1"/>
                </a:solidFill>
              </a:rPr>
              <a:t>Lulet e dafinës janë me ngjyrë të verdhë të zbehtë në të gjelbër, rreth 1 cm diametër, dhe ato çelin dyshe pranë një gjetheje. Gjethet janë 6-12 cm të gjata dhe 2-4 cm të gjera. Frutat janë kokrra të vogla të zeza me shkëlqim rreth 1 cm të gjata.</a:t>
            </a:r>
            <a:br>
              <a:rPr lang="en-US" dirty="0" smtClean="0">
                <a:solidFill>
                  <a:schemeClr val="bg1"/>
                </a:solidFill>
              </a:rPr>
            </a:br>
            <a:endParaRPr lang="en-US"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blipFill>
            <a:blip r:embed="rId2" cstate="print"/>
            <a:stretch>
              <a:fillRect/>
            </a:stretch>
          </a:blipFill>
        </p:spPr>
        <p:txBody>
          <a:bodyPr/>
          <a:lstStyle/>
          <a:p>
            <a:r>
              <a:rPr lang="en-US" dirty="0" smtClean="0">
                <a:solidFill>
                  <a:schemeClr val="bg1"/>
                </a:solidFill>
              </a:rPr>
              <a:t>Kjo ishte e gjitha rreth Shqiperise. Ne to perfshihen edhe njohurite tona.</a:t>
            </a:r>
            <a:endParaRPr lang="en-US" dirty="0"/>
          </a:p>
        </p:txBody>
      </p:sp>
      <p:sp>
        <p:nvSpPr>
          <p:cNvPr id="4" name="Heart 3"/>
          <p:cNvSpPr/>
          <p:nvPr/>
        </p:nvSpPr>
        <p:spPr>
          <a:xfrm rot="928174">
            <a:off x="7239000" y="609600"/>
            <a:ext cx="1447800" cy="10668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Heart 4"/>
          <p:cNvSpPr/>
          <p:nvPr/>
        </p:nvSpPr>
        <p:spPr>
          <a:xfrm rot="20370911">
            <a:off x="609600" y="5334000"/>
            <a:ext cx="1447800" cy="9906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blipFill>
            <a:blip r:embed="rId2" cstate="print"/>
            <a:stretch>
              <a:fillRect/>
            </a:stretch>
          </a:blipFill>
        </p:spPr>
        <p:txBody>
          <a:bodyPr/>
          <a:lstStyle/>
          <a:p>
            <a:pPr algn="l"/>
            <a:r>
              <a:rPr lang="en-US" b="1" dirty="0" smtClean="0">
                <a:solidFill>
                  <a:srgbClr val="FF0000"/>
                </a:solidFill>
                <a:effectLst>
                  <a:outerShdw blurRad="38100" dist="38100" dir="2700000" algn="tl">
                    <a:srgbClr val="000000">
                      <a:alpha val="43137"/>
                    </a:srgbClr>
                  </a:outerShdw>
                </a:effectLst>
                <a:latin typeface="Algerian" pitchFamily="82" charset="0"/>
              </a:rPr>
              <a:t>      </a:t>
            </a:r>
            <a:br>
              <a:rPr lang="en-US" b="1" dirty="0" smtClean="0">
                <a:solidFill>
                  <a:srgbClr val="FF0000"/>
                </a:solidFill>
                <a:effectLst>
                  <a:outerShdw blurRad="38100" dist="38100" dir="2700000" algn="tl">
                    <a:srgbClr val="000000">
                      <a:alpha val="43137"/>
                    </a:srgbClr>
                  </a:outerShdw>
                </a:effectLst>
                <a:latin typeface="Algerian" pitchFamily="82" charset="0"/>
              </a:rPr>
            </a:br>
            <a:r>
              <a:rPr lang="en-US" b="1" dirty="0" smtClean="0">
                <a:solidFill>
                  <a:srgbClr val="FF0000"/>
                </a:solidFill>
                <a:effectLst>
                  <a:outerShdw blurRad="38100" dist="38100" dir="2700000" algn="tl">
                    <a:srgbClr val="000000">
                      <a:alpha val="43137"/>
                    </a:srgbClr>
                  </a:outerShdw>
                </a:effectLst>
                <a:latin typeface="Algerian" pitchFamily="82" charset="0"/>
              </a:rPr>
              <a:t>           Albania                </a:t>
            </a:r>
            <a:endParaRPr lang="en-US" b="1" dirty="0">
              <a:solidFill>
                <a:srgbClr val="FF0000"/>
              </a:solidFill>
              <a:effectLst>
                <a:outerShdw blurRad="38100" dist="38100" dir="2700000" algn="tl">
                  <a:srgbClr val="000000">
                    <a:alpha val="43137"/>
                  </a:srgbClr>
                </a:outerShdw>
              </a:effectLst>
              <a:latin typeface="Algerian"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sz="2700" dirty="0" smtClean="0">
                <a:hlinkClick r:id="rId2" tooltip="Shqipëria"/>
              </a:rPr>
              <a:t>Shqipëria</a:t>
            </a:r>
            <a:r>
              <a:rPr lang="en-US" sz="2700" dirty="0" smtClean="0"/>
              <a:t> gjendet në </a:t>
            </a:r>
            <a:r>
              <a:rPr lang="en-US" sz="2700" dirty="0" smtClean="0">
                <a:hlinkClick r:id="rId3" tooltip="Evropa juglindore"/>
              </a:rPr>
              <a:t>Evropën juglindore</a:t>
            </a:r>
            <a:r>
              <a:rPr lang="en-US" sz="2700" dirty="0" smtClean="0"/>
              <a:t>, në pjesën perëndimore të gadishullit </a:t>
            </a:r>
            <a:r>
              <a:rPr lang="en-US" sz="2700" dirty="0" smtClean="0">
                <a:hlinkClick r:id="rId4" tooltip="Ballkani"/>
              </a:rPr>
              <a:t>Ballkanik</a:t>
            </a:r>
            <a:r>
              <a:rPr lang="en-US" sz="2700" dirty="0" smtClean="0"/>
              <a:t> e shtrihet midis </a:t>
            </a:r>
            <a:r>
              <a:rPr lang="en-US" sz="2700" dirty="0" smtClean="0">
                <a:hlinkClick r:id="rId5" tooltip="Koordinatat gjeografike"/>
              </a:rPr>
              <a:t>koordinatave gjeografike</a:t>
            </a:r>
            <a:r>
              <a:rPr lang="en-US" sz="2700" dirty="0" smtClean="0"/>
              <a:t> 39 gradë e 38' dhe 42 gradë e 39' te gjerësisë veriore dhe 19 gradë e 16' te gjerësisë lindore, në largësi pothuajse të barabartë nga </a:t>
            </a:r>
            <a:r>
              <a:rPr lang="en-US" sz="2700" u="sng" dirty="0" smtClean="0">
                <a:hlinkClick r:id="rId6" tooltip="Ekuatori"/>
              </a:rPr>
              <a:t>Ekuatori</a:t>
            </a:r>
            <a:r>
              <a:rPr lang="en-US" sz="2700" dirty="0" smtClean="0"/>
              <a:t> dhe </a:t>
            </a:r>
            <a:r>
              <a:rPr lang="en-US" sz="2700" dirty="0" smtClean="0">
                <a:hlinkClick r:id="rId7" tooltip="Poli i Veriut (nuk është shkruar akoma)"/>
              </a:rPr>
              <a:t>Poli i Veriut</a:t>
            </a:r>
            <a:r>
              <a:rPr lang="en-US" sz="2700" dirty="0" smtClean="0"/>
              <a:t>. Në veri-perëndim kufizohet nga </a:t>
            </a:r>
            <a:r>
              <a:rPr lang="en-US" sz="2700" dirty="0" smtClean="0">
                <a:hlinkClick r:id="rId8" tooltip="Mali i Zi"/>
              </a:rPr>
              <a:t>Mali i Zi</a:t>
            </a:r>
            <a:r>
              <a:rPr lang="en-US" sz="2700" dirty="0" smtClean="0"/>
              <a:t> (172 km), në veri-lindje nga</a:t>
            </a:r>
            <a:r>
              <a:rPr lang="en-US" sz="2700" dirty="0" smtClean="0">
                <a:hlinkClick r:id="rId9" tooltip="Kosova"/>
              </a:rPr>
              <a:t>Kosova</a:t>
            </a:r>
            <a:r>
              <a:rPr lang="en-US" sz="2700" dirty="0" smtClean="0"/>
              <a:t> (115 km), në lindje nga </a:t>
            </a:r>
            <a:r>
              <a:rPr lang="en-US" sz="2700" dirty="0" smtClean="0">
                <a:hlinkClick r:id="rId10" tooltip="IRJM"/>
              </a:rPr>
              <a:t>Maqedonia</a:t>
            </a:r>
            <a:r>
              <a:rPr lang="en-US" sz="2700" dirty="0" smtClean="0"/>
              <a:t> (151 km) dhe në jug e jug-lindje nga </a:t>
            </a:r>
            <a:r>
              <a:rPr lang="en-US" sz="2700" dirty="0" smtClean="0">
                <a:hlinkClick r:id="rId11" tooltip="Greqia"/>
              </a:rPr>
              <a:t>Greqia</a:t>
            </a:r>
            <a:r>
              <a:rPr lang="en-US" sz="2700" dirty="0" smtClean="0"/>
              <a:t> (282 km). Laget nga detet </a:t>
            </a:r>
            <a:r>
              <a:rPr lang="en-US" sz="2700" dirty="0" smtClean="0">
                <a:hlinkClick r:id="rId12" tooltip="Deti Adriatik"/>
              </a:rPr>
              <a:t>Adriatik</a:t>
            </a:r>
            <a:r>
              <a:rPr lang="en-US" sz="2700" dirty="0" smtClean="0"/>
              <a:t>dhe </a:t>
            </a:r>
            <a:r>
              <a:rPr lang="en-US" sz="2700" dirty="0" smtClean="0">
                <a:hlinkClick r:id="rId13" tooltip="Deti Jon"/>
              </a:rPr>
              <a:t>Jon</a:t>
            </a:r>
            <a:r>
              <a:rPr lang="en-US" sz="2700" dirty="0" smtClean="0"/>
              <a:t>. Sipërfaqja e përgjithshme është 28,748 kilometra katrorë ndërsa kryeqyteti i saj është </a:t>
            </a:r>
            <a:r>
              <a:rPr lang="en-US" sz="2700" dirty="0" smtClean="0">
                <a:hlinkClick r:id="rId14" tooltip="Tirana"/>
              </a:rPr>
              <a:t>Tirana</a:t>
            </a:r>
            <a:r>
              <a:rPr lang="en-US" sz="2700" dirty="0" smtClean="0"/>
              <a:t>.</a:t>
            </a:r>
            <a:br>
              <a:rPr lang="en-US" sz="2700" dirty="0" smtClean="0"/>
            </a:br>
            <a:r>
              <a:rPr lang="en-US" sz="2700" dirty="0" smtClean="0"/>
              <a:t>Shqipëria ka një pozitë të favorshme gjeografike, pasi gjendet në kryqëzimin e rrugëve më të shkurtra që kalojnë nga Mesdheu perëndimor për në Ballkan e </a:t>
            </a:r>
            <a:r>
              <a:rPr lang="en-US" sz="2700" dirty="0" smtClean="0">
                <a:hlinkClick r:id="rId15" tooltip="Azia e Vogël"/>
              </a:rPr>
              <a:t>Azinë e Vogël</a:t>
            </a:r>
            <a:r>
              <a:rPr lang="en-US" sz="2700" dirty="0" smtClean="0"/>
              <a:t> dhe kontrollon kalimin përmes kanalit detar të Otrantos. Luginat e saj më të gjëra janë ato të lumenjve </a:t>
            </a:r>
            <a:r>
              <a:rPr lang="en-US" sz="2700" dirty="0" smtClean="0">
                <a:hlinkClick r:id="rId16" tooltip="Drin"/>
              </a:rPr>
              <a:t>Drin</a:t>
            </a:r>
            <a:r>
              <a:rPr lang="en-US" sz="2700" dirty="0" smtClean="0"/>
              <a:t>, </a:t>
            </a:r>
            <a:r>
              <a:rPr lang="en-US" sz="2700" dirty="0" smtClean="0">
                <a:hlinkClick r:id="rId17" tooltip="Shkumbini"/>
              </a:rPr>
              <a:t>Shkumbin</a:t>
            </a:r>
            <a:r>
              <a:rPr lang="en-US" sz="2700" dirty="0" smtClean="0"/>
              <a:t> dhe </a:t>
            </a:r>
            <a:r>
              <a:rPr lang="en-US" sz="2700" dirty="0" smtClean="0">
                <a:hlinkClick r:id="rId18" tooltip="Vjosa"/>
              </a:rPr>
              <a:t>Vjosë</a:t>
            </a:r>
            <a:r>
              <a:rPr lang="en-US" sz="2700" dirty="0" smtClean="0"/>
              <a:t>, që lehtësojnë, njëkohësisht dhe lidhjen e brendshme të Ballkanit me detin Adriatik dhe të Azisë së Vogël me viset e Mesdheut.</a:t>
            </a:r>
            <a:br>
              <a:rPr lang="en-US" sz="2700" dirty="0" smtClean="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blipFill>
            <a:blip r:embed="rId2" cstate="print"/>
            <a:stretch>
              <a:fillRect/>
            </a:stretch>
          </a:blipFill>
        </p:spPr>
        <p:txBody>
          <a:bodyPr/>
          <a:lstStyle/>
          <a:p>
            <a:r>
              <a:rPr lang="en-US" dirty="0" smtClean="0">
                <a:solidFill>
                  <a:srgbClr val="FF0000"/>
                </a:solidFill>
                <a:latin typeface="Cooper Black" pitchFamily="18" charset="0"/>
              </a:rPr>
              <a:t>Punoi:</a:t>
            </a:r>
            <a:r>
              <a:rPr lang="en-US" dirty="0" smtClean="0">
                <a:latin typeface="Cooper Black" pitchFamily="18" charset="0"/>
              </a:rPr>
              <a:t> </a:t>
            </a:r>
            <a:r>
              <a:rPr lang="en-US" dirty="0" err="1" smtClean="0">
                <a:solidFill>
                  <a:schemeClr val="bg1"/>
                </a:solidFill>
                <a:latin typeface="Cooper Black" pitchFamily="18" charset="0"/>
              </a:rPr>
              <a:t>Anaibas</a:t>
            </a:r>
            <a:endParaRPr lang="en-US" dirty="0">
              <a:latin typeface="Cooper Black"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lstStyle/>
          <a:p>
            <a:r>
              <a:rPr lang="en-US" dirty="0" smtClean="0"/>
              <a:t>Ketu tregohet harta e shqiperise si dhe,shtetet me te cilat kufizohet</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4" name="Picture 3" descr="http://upload.wikimedia.org/wikipedia/sq/thumb/1/11/Harta_e_shqiperise-gjeografike.jpg/220px-Harta_e_shqiperise-gjeografike.jpg">
            <a:hlinkClick r:id="rId2"/>
          </p:cNvPr>
          <p:cNvPicPr/>
          <p:nvPr/>
        </p:nvPicPr>
        <p:blipFill>
          <a:blip r:embed="rId3" cstate="print"/>
          <a:srcRect/>
          <a:stretch>
            <a:fillRect/>
          </a:stretch>
        </p:blipFill>
        <p:spPr bwMode="auto">
          <a:xfrm>
            <a:off x="2667000" y="1981200"/>
            <a:ext cx="4267200" cy="4495800"/>
          </a:xfrm>
          <a:prstGeom prst="rect">
            <a:avLst/>
          </a:prstGeom>
          <a:ln>
            <a:noFill/>
          </a:ln>
          <a:effectLst>
            <a:glow rad="228600">
              <a:schemeClr val="accent2">
                <a:satMod val="175000"/>
                <a:alpha val="40000"/>
              </a:schemeClr>
            </a:glow>
            <a:outerShdw blurRad="292100" dist="139700" dir="2700000" algn="tl" rotWithShape="0">
              <a:srgbClr val="333333">
                <a:alpha val="65000"/>
              </a:srgbClr>
            </a:outerShdw>
            <a:reflection blurRad="6350" stA="52000" endA="300" endPos="35000" dir="5400000" sy="-100000" algn="bl" rotWithShape="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en-US" b="1" dirty="0" smtClean="0"/>
              <a:t>Malet</a:t>
            </a:r>
            <a:r>
              <a:rPr lang="en-US" dirty="0" smtClean="0"/>
              <a:t/>
            </a:r>
            <a:br>
              <a:rPr lang="en-US" dirty="0" smtClean="0"/>
            </a:br>
            <a:r>
              <a:rPr lang="en-US" dirty="0" smtClean="0"/>
              <a:t>Malet kanë tipare morfologjike të ndryshme. Kreshtat e tyre janë herë të ashpra e herë të buta. Forma e tyre varet nga përbërja shkëmbore dhe veprimi i faktorëve të jashtëm. Kreshta te ashpra ndeshen kryesisht tek shkëmbinjtë gëlqerorë, por edhe në ato magmatikë të modeluar nga erozioni lumor i akujve të </a:t>
            </a:r>
            <a:r>
              <a:rPr lang="en-US" smtClean="0"/>
              <a:t>kuaternarit.</a:t>
            </a:r>
            <a:r>
              <a:rPr lang="en-US" baseline="30000" smtClean="0"/>
              <a:t>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smtClean="0"/>
              <a:t>bjeshket Nemuna</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solidFill>
                  <a:srgbClr val="00B0F0"/>
                </a:solidFill>
              </a:rPr>
              <a:t>(Alpet Shqiptare)</a:t>
            </a:r>
            <a:r>
              <a:rPr lang="en-US" dirty="0" smtClean="0"/>
              <a:t/>
            </a:r>
            <a:br>
              <a:rPr lang="en-US" dirty="0" smtClean="0"/>
            </a:br>
            <a:endParaRPr lang="en-US" dirty="0"/>
          </a:p>
        </p:txBody>
      </p:sp>
      <p:pic>
        <p:nvPicPr>
          <p:cNvPr id="4" name="Picture 3" descr="http://upload.wikimedia.org/wikipedia/sq/thumb/8/85/%E2%80%A2Bjeshk%C3%ABt_e_N%C3%ABmuna_%E2%80%A2.jpeg/220px-%E2%80%A2Bjeshk%C3%ABt_e_N%C3%ABmuna_%E2%80%A2.jpeg">
            <a:hlinkClick r:id="rId2"/>
          </p:cNvPr>
          <p:cNvPicPr/>
          <p:nvPr/>
        </p:nvPicPr>
        <p:blipFill>
          <a:blip r:embed="rId3" cstate="print"/>
          <a:srcRect/>
          <a:stretch>
            <a:fillRect/>
          </a:stretch>
        </p:blipFill>
        <p:spPr bwMode="auto">
          <a:xfrm>
            <a:off x="2362200" y="1371600"/>
            <a:ext cx="4400550" cy="3414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0">
            <a:schemeClr val="accent6"/>
          </a:lnRef>
          <a:fillRef idx="3">
            <a:schemeClr val="accent6"/>
          </a:fillRef>
          <a:effectRef idx="3">
            <a:schemeClr val="accent6"/>
          </a:effectRef>
          <a:fontRef idx="minor">
            <a:schemeClr val="lt1"/>
          </a:fontRef>
        </p:style>
        <p:txBody>
          <a:bodyPr>
            <a:normAutofit fontScale="90000"/>
          </a:bodyPr>
          <a:lstStyle/>
          <a:p>
            <a:r>
              <a:rPr lang="en-US" sz="6700" dirty="0" smtClean="0">
                <a:solidFill>
                  <a:srgbClr val="7030A0"/>
                </a:solidFill>
              </a:rPr>
              <a:t>Tomori:</a:t>
            </a:r>
            <a:br>
              <a:rPr lang="en-US" sz="6700" dirty="0" smtClean="0">
                <a:solidFill>
                  <a:srgbClr val="7030A0"/>
                </a:solidFill>
              </a:rPr>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4" name="Picture 3" descr="http://upload.wikimedia.org/wikipedia/sq/thumb/8/88/Tyrbja_e_Kulmakut.jpg/220px-Tyrbja_e_Kulmakut.jpg">
            <a:hlinkClick r:id="rId2"/>
          </p:cNvPr>
          <p:cNvPicPr/>
          <p:nvPr/>
        </p:nvPicPr>
        <p:blipFill>
          <a:blip r:embed="rId3" cstate="print"/>
          <a:srcRect/>
          <a:stretch>
            <a:fillRect/>
          </a:stretch>
        </p:blipFill>
        <p:spPr bwMode="auto">
          <a:xfrm rot="21409116">
            <a:off x="2514600" y="1447800"/>
            <a:ext cx="4171950" cy="4248150"/>
          </a:xfrm>
          <a:prstGeom prst="rect">
            <a:avLst/>
          </a:prstGeom>
          <a:ln>
            <a:noFill/>
          </a:ln>
          <a:effectLst>
            <a:glow rad="228600">
              <a:schemeClr val="accent6">
                <a:satMod val="175000"/>
                <a:alpha val="40000"/>
              </a:schemeClr>
            </a:glow>
            <a:outerShdw blurRad="44450" dist="27940" dir="5400000" algn="ctr">
              <a:srgbClr val="000000">
                <a:alpha val="32000"/>
              </a:srgbClr>
            </a:outerShdw>
            <a:reflection blurRad="6350" stA="50000" endA="300" endPos="90000" dir="5400000" sy="-100000" algn="bl" rotWithShape="0"/>
          </a:effectLst>
          <a:scene3d>
            <a:camera prst="obliqueBottomLeft"/>
            <a:lightRig rig="balanced" dir="t">
              <a:rot lat="0" lon="0" rev="8700000"/>
            </a:lightRig>
          </a:scene3d>
          <a:sp3d>
            <a:bevelT w="190500" h="38100" prst="coolSlant"/>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blipFill>
            <a:blip r:embed="rId2" cstate="print"/>
            <a:stretch>
              <a:fillRect/>
            </a:stretch>
          </a:blipFill>
        </p:spPr>
        <p:txBody>
          <a:bodyPr>
            <a:noAutofit/>
          </a:bodyPr>
          <a:lstStyle/>
          <a:p>
            <a:r>
              <a:rPr lang="en-US" sz="3200" b="1" dirty="0" smtClean="0"/>
              <a:t>Fushat</a:t>
            </a:r>
            <a:r>
              <a:rPr lang="en-US" sz="3200" dirty="0" smtClean="0"/>
              <a:t/>
            </a:r>
            <a:br>
              <a:rPr lang="en-US" sz="3200" dirty="0" smtClean="0"/>
            </a:br>
            <a:r>
              <a:rPr lang="en-US" sz="3200" dirty="0" smtClean="0"/>
              <a:t>Fushat zëne kryesisht pjesën perëndimore, përgjatë bregdetit Adriatik dhe lumenjve kryesore të vendit si Vjosa, Devolli, Osumi, Shkumbini, Erzeni, Mati e Drini, ku gjenden, gjithashtu, edhe tokat bujqësore e qendra të mëdha banimi, si dhe përshkohen nga rrugë të rëndësishme komunikimi. Fushat më të larta gjenden në pellgun e Korçës, mbi 800 m mbi nivelin e detit ndërsa fusha më e madhe është</a:t>
            </a:r>
            <a:r>
              <a:rPr lang="en-US" sz="3200" dirty="0" smtClean="0">
                <a:hlinkClick r:id="rId3" tooltip="Fusha e Myzeqesë (nuk është shkruar akoma)"/>
              </a:rPr>
              <a:t>fusha e Myzeqesë</a:t>
            </a:r>
            <a:r>
              <a:rPr lang="en-US" sz="3200" dirty="0" smtClean="0"/>
              <a:t> e shtrirë në anën perëndimore, që është dhe fusha më e madhe e Ballkanit perëndimor.</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blipFill>
            <a:blip r:embed="rId2" cstate="print"/>
            <a:tile tx="0" ty="0" sx="100000" sy="100000" flip="none" algn="tl"/>
          </a:blipFill>
        </p:spPr>
        <p:txBody>
          <a:bodyPr/>
          <a:lstStyle/>
          <a:p>
            <a:r>
              <a:rPr lang="en-US" dirty="0" smtClean="0"/>
              <a:t>Tani le te flasim per HIDROGRAFINE e Shqiperise.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r>
              <a:rPr lang="en-US" sz="3600" dirty="0" smtClean="0"/>
              <a:t>Hidrografia</a:t>
            </a:r>
            <a:br>
              <a:rPr lang="en-US" sz="3600" dirty="0" smtClean="0"/>
            </a:br>
            <a:r>
              <a:rPr lang="en-US" sz="3600" dirty="0" smtClean="0"/>
              <a:t>Pozita gjeografike në brigjet e detit Adriatik dhe të detit Jon, kushtet klimaterike, relievi i thyer, kryesisht kodrinoro-malor, përhapja e madhe e shkëmbinjve të përshkueshëm nga uji dhe veprimtaria e njeriut kanë kushtëzuar pasuritë e mëdha ujore dhe shumëllojshmërinë e tyre: dete, liqene, lumenj, përrenj dhe burime ujore.</a:t>
            </a:r>
            <a:endParaRPr lang="en-US"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1482</TotalTime>
  <Words>59</Words>
  <Application>Microsoft Office PowerPoint</Application>
  <PresentationFormat>On-screen Show (4:3)</PresentationFormat>
  <Paragraphs>20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SHQIPERIA </vt:lpstr>
      <vt:lpstr>Shqipëria gjendet në Evropën juglindore, në pjesën perëndimore të gadishullit Ballkanik e shtrihet midis koordinatave gjeografike 39 gradë e 38' dhe 42 gradë e 39' te gjerësisë veriore dhe 19 gradë e 16' te gjerësisë lindore, në largësi pothuajse të barabartë nga Ekuatori dhe Poli i Veriut. Në veri-perëndim kufizohet nga Mali i Zi (172 km), në veri-lindje ngaKosova (115 km), në lindje nga Maqedonia (151 km) dhe në jug e jug-lindje nga Greqia (282 km). Laget nga detet Adriatikdhe Jon. Sipërfaqja e përgjithshme është 28,748 kilometra katrorë ndërsa kryeqyteti i saj është Tirana. Shqipëria ka një pozitë të favorshme gjeografike, pasi gjendet në kryqëzimin e rrugëve më të shkurtra që kalojnë nga Mesdheu perëndimor për në Ballkan e Azinë e Vogël dhe kontrollon kalimin përmes kanalit detar të Otrantos. Luginat e saj më të gjëra janë ato të lumenjve Drin, Shkumbin dhe Vjosë, që lehtësojnë, njëkohësisht dhe lidhjen e brendshme të Ballkanit me detin Adriatik dhe të Azisë së Vogël me viset e Mesdheut. </vt:lpstr>
      <vt:lpstr>Ketu tregohet harta e shqiperise si dhe,shtetet me te cilat kufizohet       </vt:lpstr>
      <vt:lpstr>Malet Malet kanë tipare morfologjike të ndryshme. Kreshtat e tyre janë herë të ashpra e herë të buta. Forma e tyre varet nga përbërja shkëmbore dhe veprimi i faktorëve të jashtëm. Kreshta te ashpra ndeshen kryesisht tek shkëmbinjtë gëlqerorë, por edhe në ato magmatikë të modeluar nga erozioni lumor i akujve të kuaternarit.  </vt:lpstr>
      <vt:lpstr>bjeshket Nemuna       (Alpet Shqiptare) </vt:lpstr>
      <vt:lpstr>Tomori:         </vt:lpstr>
      <vt:lpstr>Fushat Fushat zëne kryesisht pjesën perëndimore, përgjatë bregdetit Adriatik dhe lumenjve kryesore të vendit si Vjosa, Devolli, Osumi, Shkumbini, Erzeni, Mati e Drini, ku gjenden, gjithashtu, edhe tokat bujqësore e qendra të mëdha banimi, si dhe përshkohen nga rrugë të rëndësishme komunikimi. Fushat më të larta gjenden në pellgun e Korçës, mbi 800 m mbi nivelin e detit ndërsa fusha më e madhe ështëfusha e Myzeqesë e shtrirë në anën perëndimore, që është dhe fusha më e madhe e Ballkanit perëndimor.</vt:lpstr>
      <vt:lpstr>Tani le te flasim per HIDROGRAFINE e Shqiperise.</vt:lpstr>
      <vt:lpstr>Hidrografia Pozita gjeografike në brigjet e detit Adriatik dhe të detit Jon, kushtet klimaterike, relievi i thyer, kryesisht kodrinoro-malor, përhapja e madhe e shkëmbinjve të përshkueshëm nga uji dhe veprimtaria e njeriut kanë kushtëzuar pasuritë e mëdha ujore dhe shumëllojshmërinë e tyre: dete, liqene, lumenj, përrenj dhe burime ujore.</vt:lpstr>
      <vt:lpstr>Detet Deti Adriatik dhe deti Jon kanë rëndësi të madhe gjeografike dhe ekonomike. Ato ndikojnë në zbutjen e klimës, në ujërat e tyre gjuhët një sasi e madhe peshku dhe në laguna nxirret kripë. Këto dete shërbejnë edhe si rruge lidhëse të Shqipërisë me shtetet e tjera fqinje.  </vt:lpstr>
      <vt:lpstr>Deti Adriatik  Ky det shtrihet midis gadishullit Apenin në perëndim dhe gadishullit të Ballkanit në lindje, kurse kanali i Otrantos (72 km) e ndan atë me detin Jon. Deti Adriatik është i gjatë 820 km (drejtimi veri-jug) dhe i gjerë 203 km (lindje-perëndim). Thellësia më e madhe e tij arrin në 1233 m. Në brigjet shqiptare ky det është i cekët. Brigjet shqiptare të detit Adriatik kanë gjatësi 325 km. Pjesa më e madhe e tyre janë brigje të ulëta fushore me plazhe të mëdha (disa dhjetëra kilometra të gjata dhe deri në disa qindra metra të gjera), me përbërje rëre shumë të imët. Ndër to dallohet, plazhi i Velipojës, Durrësit, Divjakës, Vlorës etj. Në këto plazhe pushojnë me mijëra turistë vendas dhe të huaj. Në këtë bregdet gjenden edhe disa gjire, si: gjiri i Tivarit, i Drinit, i Durrësit, i Vlorës, shumë të përshtatshëm për porte detare. Në to ndodhen edhe portet më të rëndësishme të të gjitha vendit (Durrësi, Vlora, dhe Shëngjini).  </vt:lpstr>
      <vt:lpstr>   Deti Jon   Ky det shtrihet midis pjesës jugore të gadishullit të Ballkanit dhe gadishullit Apenin. Ai është deti më i thellë i Mesdheut, (me një thellësi që arrin në 5267 m tek humnera Kalipso), është det i hapur dhe mjaft i ngrohtë. Brigjet shqiptare të këtij deti shtrihen nga nga Kepi i Gjuhëzës deri në Kepin e Stillos me një gjatësi prej 151 km, me tipare të ndryshme. Përgjatë tij ngrihen male, prandaj ky bregdet është kryesisht i lartë e shkëmbor. Në këtë bregdet plazhet janë te rralla dhe zallore. Ka edhe sektorë te tjerë te tij në të cilët malet u lëne vend fushave te vogla. Në grykëderdhjen e lumit të Kalamasit ) dhe të lumit të Pavlës brigjet janë të ulëta e fushore, me plazhe ranore dhe sektorë të moçalizuar. Pamja tërheqëse, burimet e pastra, shkëlqimi i diellit, ujërat e kaltra dhe të tejdukshme të detit u japin këtyre plazheve vlera të mëdha turistike.  </vt:lpstr>
      <vt:lpstr>Lumenjtë   Shqipëria përshkohet nga një rrjet i dendur lumenjsh, të cilët në rrjedhjet e sipërme kanë karakter malor me rrjedhje të shpejtë dhe forcë të madhe erozive, kurse në rrjedhjet e poshtme kanë karakter fushor. Lumenjtë rrjedhin në drejtime të ndryshme dhe përfundojnë në 2 dete: në Adriatik dhe në Jon.  </vt:lpstr>
      <vt:lpstr>Klima Me pozicionin e saj te favorshem përballe deteve Adriatik dhe Jon, si dhe malësitë e mbështetura mbi pjesën e ngritur të Ballkanit, Shqipëria ka një numër të madh zonash klimaterike, krahasuar kjo me sipërfaqen e saj modeste. Ultësirat bregdetare kanë klimë tipike mesdhetare, me dimër të bute dhe verë të lagësht. Temperaturat mesatare variojne nga 7°C në dimër e deri në 24°C në verë. Pjesa malore karakterizohet nga një klimë mesdhetare-kontinentale, e shkaktuar kjo nga masat ajrore që mbizotërojnë Evropën lindore dhe Ballkanin. Veçori kryesore të kësaj zone janë erërat e fuqishme me drejtimin verior dhe veri-lindor si dhe temperaturat mesatare disi më të ulëta. Sasia e reshjeve është mesatarisht e larte si rezultat i kombinimit të dy rrymave ajrore, ato mesdhetare dhe kontinentale. Niveli i reshjeve varion nga 600 mm në vit në fushëgropën e Korçës, në 3100 mm në vit në Bogë, të Alpeve Shqiptare Këtu, gjithashtu, vlen për t'u theksuar se rreth 95% e shirave të të gjithë vendit bien në sezonin dimëror.</vt:lpstr>
      <vt:lpstr>Flora dhe Fauna Për shkak të trevave të saj të pandotura dhe të thella Shqipëria ka një larmi bimësh dhe shërben si strehë e fundit e shumë gjitarëve dhe zogjve të rrallë, që sot janë zhdukur ose janë në zhdukje e sipër në rajon dhe më gjerë.</vt:lpstr>
      <vt:lpstr>Ariu i murrmë Pasuria e krahinave fshatare dhe pyjeve u kane dhëne mundësi vizitorëve të gjejnë krijesa dhe kafshë që rrallë të qëllon t’i hasësh.(sic eshte ariu I murrme) </vt:lpstr>
      <vt:lpstr> Dafinat Dafinat janë të ndryshme në madhësi dhe lartësi, nganjëherë duke arritur në 10-18 metra të gjata. Lulet e dafinës janë me ngjyrë të verdhë të zbehtë në të gjelbër, rreth 1 cm diametër, dhe ato çelin dyshe pranë një gjetheje. Gjethet janë 6-12 cm të gjata dhe 2-4 cm të gjera. Frutat janë kokrra të vogla të zeza me shkëlqim rreth 1 cm të gjata. </vt:lpstr>
      <vt:lpstr>Kjo ishte e gjitha rreth Shqiperise. Ne to perfshihen edhe njohurite tona.</vt:lpstr>
      <vt:lpstr>                  Albania                </vt:lpstr>
      <vt:lpstr>Punoi: Anaibas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SHQIPERIA</dc:title>
  <dc:creator>Xhuljan Gjoni</dc:creator>
  <cp:lastModifiedBy>Acer</cp:lastModifiedBy>
  <cp:revision>34</cp:revision>
  <dcterms:created xsi:type="dcterms:W3CDTF">2006-08-16T00:00:00Z</dcterms:created>
  <dcterms:modified xsi:type="dcterms:W3CDTF">2015-04-27T13:06:12Z</dcterms:modified>
</cp:coreProperties>
</file>