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439" autoAdjust="0"/>
  </p:normalViewPr>
  <p:slideViewPr>
    <p:cSldViewPr>
      <p:cViewPr>
        <p:scale>
          <a:sx n="100" d="100"/>
          <a:sy n="100" d="100"/>
        </p:scale>
        <p:origin x="-2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CA48CC-EE9C-4553-8FFE-69342795151D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C6F98A-7E9C-45D8-9DBD-755C91289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A48CC-EE9C-4553-8FFE-69342795151D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6F98A-7E9C-45D8-9DBD-755C91289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5CA48CC-EE9C-4553-8FFE-69342795151D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C6F98A-7E9C-45D8-9DBD-755C91289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A48CC-EE9C-4553-8FFE-69342795151D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6F98A-7E9C-45D8-9DBD-755C91289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CA48CC-EE9C-4553-8FFE-69342795151D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6C6F98A-7E9C-45D8-9DBD-755C91289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A48CC-EE9C-4553-8FFE-69342795151D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6F98A-7E9C-45D8-9DBD-755C91289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A48CC-EE9C-4553-8FFE-69342795151D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6F98A-7E9C-45D8-9DBD-755C91289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A48CC-EE9C-4553-8FFE-69342795151D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6F98A-7E9C-45D8-9DBD-755C91289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CA48CC-EE9C-4553-8FFE-69342795151D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6F98A-7E9C-45D8-9DBD-755C91289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A48CC-EE9C-4553-8FFE-69342795151D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6F98A-7E9C-45D8-9DBD-755C91289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A48CC-EE9C-4553-8FFE-69342795151D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6F98A-7E9C-45D8-9DBD-755C91289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5CA48CC-EE9C-4553-8FFE-69342795151D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6C6F98A-7E9C-45D8-9DBD-755C91289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Shqip%C3%ABria" TargetMode="External"/><Relationship Id="rId2" Type="http://schemas.openxmlformats.org/officeDocument/2006/relationships/hyperlink" Target="https://sq.wikipedia.org/wiki/Bashkimi_Evropian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q.wikipedia.org/wiki/Marr%C3%ABdh%C3%ABniet_Shqip%C3%ABri-_BE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q.wikipedia.org/wiki/Skeda:European_Union_Albania_Locator.sv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281771">
            <a:off x="-685885" y="2200601"/>
            <a:ext cx="7781684" cy="1533110"/>
          </a:xfrm>
        </p:spPr>
        <p:txBody>
          <a:bodyPr>
            <a:normAutofit/>
          </a:bodyPr>
          <a:lstStyle/>
          <a:p>
            <a:r>
              <a:rPr lang="en-US" dirty="0" smtClean="0"/>
              <a:t>TEMA:SHQIPERIA NE BE</a:t>
            </a:r>
            <a:br>
              <a:rPr lang="en-US" dirty="0" smtClean="0"/>
            </a:br>
            <a:r>
              <a:rPr lang="en-US" dirty="0" smtClean="0"/>
              <a:t>LENDA:GJEOGRAFI\HISTORI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94" name="Picture 2" descr="http://images.botasot.info/uploads/largea_eu-people13571373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971800"/>
            <a:ext cx="4724400" cy="29957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126162"/>
          </a:xfrm>
        </p:spPr>
        <p:txBody>
          <a:bodyPr>
            <a:normAutofit fontScale="90000"/>
          </a:bodyPr>
          <a:lstStyle/>
          <a:p>
            <a:r>
              <a:rPr lang="sq-AL" sz="2000" b="1" dirty="0"/>
              <a:t>Marrëdhëniet Shqipëri- BE</a:t>
            </a:r>
            <a:r>
              <a:rPr lang="sq-AL" sz="1800" dirty="0"/>
              <a:t/>
            </a:r>
            <a:br>
              <a:rPr lang="sq-AL" sz="1800" dirty="0"/>
            </a:br>
            <a:r>
              <a:rPr lang="sq-AL" sz="1800" dirty="0"/>
              <a:t>Ministria e Punëve të Jashtme, si institucioni kryesor që formulon, përpunon dhe zbaton politikën e jashtme të shtetit shqiptar, në përputhje me programin e qeverisë, është tërësisht në shërbim të realizimit të objektivit madhor, integrimin në </a:t>
            </a:r>
            <a:r>
              <a:rPr lang="sq-AL" sz="1800" dirty="0">
                <a:hlinkClick r:id="rId2" tooltip="Bashkimi Evropian"/>
              </a:rPr>
              <a:t>Bashkimin Evropian</a:t>
            </a:r>
            <a:r>
              <a:rPr lang="sq-AL" sz="1800" dirty="0"/>
              <a:t>. Diplomacia shqiptare është tërësisht e angazhuar për konsolidimin dhe përshpejtimin e procesit të integrimit të vendit në Bashkimin Evropian, duke shoqëruar të gjitha reformat që do të ndërmerren në kuadër të këtij procesi.</a:t>
            </a:r>
            <a:br>
              <a:rPr lang="sq-AL" sz="1800" dirty="0"/>
            </a:br>
            <a:r>
              <a:rPr lang="sq-AL" sz="2000" b="1" dirty="0"/>
              <a:t>Kuadri i përgjithshëm i marrëdhënieve Shqipëri- </a:t>
            </a:r>
            <a:r>
              <a:rPr lang="sq-AL" sz="2000" b="1" dirty="0" smtClean="0"/>
              <a:t>BE</a:t>
            </a:r>
            <a:r>
              <a:rPr lang="sq-AL" sz="1800" dirty="0"/>
              <a:t/>
            </a:r>
            <a:br>
              <a:rPr lang="sq-AL" sz="1800" dirty="0"/>
            </a:br>
            <a:r>
              <a:rPr lang="sq-AL" sz="1800" dirty="0">
                <a:hlinkClick r:id="rId3" tooltip="Shqipëria"/>
              </a:rPr>
              <a:t>Shqipëria</a:t>
            </a:r>
            <a:r>
              <a:rPr lang="sq-AL" sz="1800" dirty="0"/>
              <a:t> dhe shqiptarët, janë pjesë e pandashme e mozaikut të vendeve dhe popujve të kontinentit evropian. Qenësia dhe përkatësia e gjithanshme evropiane e shqiptarëve dhe modeli i shkëlqyer i suksesit të demokracive të vendeve të Evropës Perëndimore, kanë frymëzuar aspiratën mbarë popullore që Shqipëria të mos jetë thjesht një pjesë e natyrshme e kuadrit gjeografik, gjenetik, historik dhe tradicional të kontinentit, por të bëhet hallkë integrale e bashkësisë aktuale dhe e identitetit të ri evropian, të përthithë dhe të përçojë vlerat më të mira e të kontribuojë për ruajtjen, respektimin dhe përsosjen e mëtejshme të tyre.</a:t>
            </a:r>
            <a:br>
              <a:rPr lang="sq-AL" sz="1800" dirty="0"/>
            </a:br>
            <a:r>
              <a:rPr lang="sq-AL" sz="1800" dirty="0"/>
              <a:t>Që prej rënies së sistemit komunist, shtysa kryesore për vendosjen e lidhjeve me Evropën e Bashkuar, erdhi vertikalisht nga poshtë- lartë, deri tek maja e piramidës shtetërore, me një përcaktim të qartë të kursit që do të ndiqej me konsekuencë nga të gjitha qeveritë shqiptare deri në aderimin e plotë të Shqipërisë në BE.</a:t>
            </a:r>
            <a:r>
              <a:rPr lang="sq-AL" dirty="0"/>
              <a:t/>
            </a:r>
            <a:br>
              <a:rPr lang="sq-AL" dirty="0"/>
            </a:b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 numCol="1">
            <a:normAutofit fontScale="90000"/>
          </a:bodyPr>
          <a:lstStyle/>
          <a:p>
            <a:pPr algn="l"/>
            <a:r>
              <a:rPr lang="en-US" sz="2200" b="1" dirty="0" err="1"/>
              <a:t>Fazat</a:t>
            </a:r>
            <a:r>
              <a:rPr lang="en-US" sz="2200" b="1" dirty="0"/>
              <a:t> e </a:t>
            </a:r>
            <a:r>
              <a:rPr lang="en-US" sz="2200" b="1" dirty="0" err="1" smtClean="0"/>
              <a:t>integrimit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1.Faza </a:t>
            </a:r>
            <a:r>
              <a:rPr lang="en-US" sz="2000" dirty="0"/>
              <a:t>e </a:t>
            </a:r>
            <a:r>
              <a:rPr lang="en-US" sz="2000" dirty="0" err="1"/>
              <a:t>emeruar</a:t>
            </a:r>
            <a:r>
              <a:rPr lang="en-US" sz="2000" dirty="0"/>
              <a:t> opinion .</a:t>
            </a:r>
            <a:br>
              <a:rPr lang="en-US" sz="2000" dirty="0"/>
            </a:br>
            <a:r>
              <a:rPr lang="en-US" sz="2000" dirty="0" err="1"/>
              <a:t>Kjo</a:t>
            </a:r>
            <a:r>
              <a:rPr lang="en-US" sz="2000" dirty="0"/>
              <a:t> faze I </a:t>
            </a:r>
            <a:r>
              <a:rPr lang="en-US" sz="2000" dirty="0" err="1"/>
              <a:t>referohet</a:t>
            </a:r>
            <a:r>
              <a:rPr lang="en-US" sz="2000" dirty="0"/>
              <a:t> </a:t>
            </a:r>
            <a:r>
              <a:rPr lang="en-US" sz="2000" dirty="0" err="1"/>
              <a:t>vleresimit</a:t>
            </a:r>
            <a:r>
              <a:rPr lang="en-US" sz="2000" dirty="0"/>
              <a:t> </a:t>
            </a:r>
            <a:r>
              <a:rPr lang="en-US" sz="2000" dirty="0" err="1"/>
              <a:t>qe</a:t>
            </a:r>
            <a:r>
              <a:rPr lang="en-US" sz="2000" dirty="0"/>
              <a:t> I </a:t>
            </a:r>
            <a:r>
              <a:rPr lang="en-US" sz="2000" dirty="0" err="1"/>
              <a:t>behet</a:t>
            </a:r>
            <a:r>
              <a:rPr lang="en-US" sz="2000" dirty="0"/>
              <a:t> </a:t>
            </a:r>
            <a:r>
              <a:rPr lang="en-US" sz="2000" dirty="0" err="1"/>
              <a:t>aplikimit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nje</a:t>
            </a:r>
            <a:r>
              <a:rPr lang="en-US" sz="2000" dirty="0"/>
              <a:t> </a:t>
            </a:r>
            <a:r>
              <a:rPr lang="en-US" sz="2000" dirty="0" err="1"/>
              <a:t>vendi</a:t>
            </a:r>
            <a:r>
              <a:rPr lang="en-US" sz="2000" dirty="0"/>
              <a:t> per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antarsuar</a:t>
            </a:r>
            <a:r>
              <a:rPr lang="en-US" sz="2000" dirty="0"/>
              <a:t> ne BE ,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ana</a:t>
            </a:r>
            <a:r>
              <a:rPr lang="en-US" sz="2000" dirty="0"/>
              <a:t> e </a:t>
            </a:r>
            <a:r>
              <a:rPr lang="en-US" sz="2000" dirty="0" err="1"/>
              <a:t>Komisionit</a:t>
            </a:r>
            <a:r>
              <a:rPr lang="en-US" sz="2000" dirty="0"/>
              <a:t> </a:t>
            </a:r>
            <a:r>
              <a:rPr lang="en-US" sz="2000" dirty="0" err="1"/>
              <a:t>Europian</a:t>
            </a:r>
            <a:r>
              <a:rPr lang="en-US" sz="2000" dirty="0"/>
              <a:t> </a:t>
            </a:r>
            <a:r>
              <a:rPr lang="en-US" sz="2000" dirty="0" err="1"/>
              <a:t>mbi</a:t>
            </a:r>
            <a:r>
              <a:rPr lang="en-US" sz="2000" dirty="0"/>
              <a:t> </a:t>
            </a:r>
            <a:r>
              <a:rPr lang="en-US" sz="2000" dirty="0" err="1"/>
              <a:t>bazen</a:t>
            </a:r>
            <a:r>
              <a:rPr lang="en-US" sz="2000" dirty="0"/>
              <a:t> e </a:t>
            </a:r>
            <a:r>
              <a:rPr lang="en-US" sz="2000" dirty="0" err="1"/>
              <a:t>pergjigjeve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nje</a:t>
            </a:r>
            <a:r>
              <a:rPr lang="en-US" sz="2000" dirty="0"/>
              <a:t> </a:t>
            </a:r>
            <a:r>
              <a:rPr lang="en-US" sz="2000" dirty="0" err="1"/>
              <a:t>pyetsori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pergatitur</a:t>
            </a:r>
            <a:r>
              <a:rPr lang="en-US" sz="2000" dirty="0"/>
              <a:t> 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Komisioni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2.Faza e </a:t>
            </a:r>
            <a:r>
              <a:rPr lang="en-US" sz="2000" dirty="0" err="1"/>
              <a:t>hyrjes</a:t>
            </a:r>
            <a:r>
              <a:rPr lang="en-US" sz="2000" dirty="0"/>
              <a:t> ne </a:t>
            </a:r>
            <a:r>
              <a:rPr lang="en-US" sz="2000" dirty="0" err="1"/>
              <a:t>fuqi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MSA</a:t>
            </a:r>
            <a:br>
              <a:rPr lang="en-US" sz="2000" dirty="0"/>
            </a:br>
            <a:r>
              <a:rPr lang="en-US" sz="2000" dirty="0" err="1"/>
              <a:t>Kjo</a:t>
            </a:r>
            <a:r>
              <a:rPr lang="en-US" sz="2000" dirty="0"/>
              <a:t> faze I </a:t>
            </a:r>
            <a:r>
              <a:rPr lang="en-US" sz="2000" dirty="0" err="1"/>
              <a:t>referohet</a:t>
            </a:r>
            <a:r>
              <a:rPr lang="en-US" sz="2000" dirty="0"/>
              <a:t> </a:t>
            </a:r>
            <a:r>
              <a:rPr lang="en-US" sz="2000" dirty="0" err="1"/>
              <a:t>fillimit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negociatave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janarit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2003 per MSA </a:t>
            </a:r>
            <a:r>
              <a:rPr lang="en-US" sz="2000" dirty="0" err="1"/>
              <a:t>nenshkrimit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MSA ne </a:t>
            </a:r>
            <a:r>
              <a:rPr lang="en-US" sz="2000" dirty="0" err="1"/>
              <a:t>qershor</a:t>
            </a:r>
            <a:r>
              <a:rPr lang="en-US" sz="2000" dirty="0"/>
              <a:t> 2006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hyrjes</a:t>
            </a:r>
            <a:r>
              <a:rPr lang="en-US" sz="2000" dirty="0"/>
              <a:t> ne </a:t>
            </a:r>
            <a:r>
              <a:rPr lang="en-US" sz="2000" dirty="0" err="1"/>
              <a:t>fuqi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MSA </a:t>
            </a:r>
            <a:r>
              <a:rPr lang="en-US" sz="2000" dirty="0" err="1"/>
              <a:t>faz</a:t>
            </a:r>
            <a:r>
              <a:rPr lang="en-US" sz="2000" dirty="0"/>
              <a:t> </a:t>
            </a:r>
            <a:r>
              <a:rPr lang="en-US" sz="2000" dirty="0" err="1"/>
              <a:t>qe</a:t>
            </a:r>
            <a:r>
              <a:rPr lang="en-US" sz="2000" dirty="0"/>
              <a:t> </a:t>
            </a:r>
            <a:r>
              <a:rPr lang="en-US" sz="2000" dirty="0" err="1"/>
              <a:t>shkon</a:t>
            </a:r>
            <a:r>
              <a:rPr lang="en-US" sz="2000" dirty="0"/>
              <a:t> 1-4 </a:t>
            </a:r>
            <a:r>
              <a:rPr lang="en-US" sz="2000" dirty="0" err="1"/>
              <a:t>vjet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3.Opinioniqe </a:t>
            </a:r>
            <a:r>
              <a:rPr lang="en-US" sz="2000" dirty="0" err="1"/>
              <a:t>shkon</a:t>
            </a:r>
            <a:r>
              <a:rPr lang="en-US" sz="2000" dirty="0"/>
              <a:t> 1-3 </a:t>
            </a:r>
            <a:r>
              <a:rPr lang="en-US" sz="2000" dirty="0" err="1"/>
              <a:t>vjet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4.Fillimi I </a:t>
            </a:r>
            <a:r>
              <a:rPr lang="en-US" sz="2000" dirty="0" err="1"/>
              <a:t>negociatave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antarsimit</a:t>
            </a:r>
            <a:r>
              <a:rPr lang="en-US" sz="2000" dirty="0"/>
              <a:t> 1-7 </a:t>
            </a:r>
            <a:r>
              <a:rPr lang="en-US" sz="2000" dirty="0" err="1"/>
              <a:t>vjet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5.Nenshkrimi I </a:t>
            </a:r>
            <a:r>
              <a:rPr lang="en-US" sz="2000" dirty="0" err="1"/>
              <a:t>traktatit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antarsimit</a:t>
            </a:r>
            <a:r>
              <a:rPr lang="en-US" sz="2000" dirty="0"/>
              <a:t> 2 muaj-5 </a:t>
            </a:r>
            <a:r>
              <a:rPr lang="en-US" sz="2000" dirty="0" err="1"/>
              <a:t>vjet</a:t>
            </a:r>
            <a:r>
              <a:rPr lang="en-US" sz="2000" dirty="0"/>
              <a:t> .</a:t>
            </a:r>
            <a:br>
              <a:rPr lang="en-US" sz="2000" dirty="0"/>
            </a:br>
            <a:r>
              <a:rPr lang="en-US" sz="2000" dirty="0"/>
              <a:t>6.Pasaporta </a:t>
            </a:r>
            <a:r>
              <a:rPr lang="en-US" sz="2000" dirty="0" err="1"/>
              <a:t>europiane</a:t>
            </a:r>
            <a:r>
              <a:rPr lang="en-US" sz="2000" dirty="0"/>
              <a:t> </a:t>
            </a:r>
            <a:r>
              <a:rPr lang="en-US" sz="2000" dirty="0" err="1"/>
              <a:t>qe</a:t>
            </a:r>
            <a:r>
              <a:rPr lang="en-US" sz="2000" dirty="0"/>
              <a:t> </a:t>
            </a:r>
            <a:r>
              <a:rPr lang="en-US" sz="2000" dirty="0" err="1"/>
              <a:t>perdoret</a:t>
            </a:r>
            <a:r>
              <a:rPr lang="en-US" sz="2000" dirty="0"/>
              <a:t> ne </a:t>
            </a:r>
            <a:r>
              <a:rPr lang="en-US" sz="2000" dirty="0" err="1"/>
              <a:t>mbreterine</a:t>
            </a:r>
            <a:r>
              <a:rPr lang="en-US" sz="2000" dirty="0"/>
              <a:t> e </a:t>
            </a:r>
            <a:r>
              <a:rPr lang="en-US" sz="2000" dirty="0" err="1"/>
              <a:t>bashkuar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7.Data e </a:t>
            </a:r>
            <a:r>
              <a:rPr lang="en-US" sz="2000" dirty="0" err="1"/>
              <a:t>antarsimit</a:t>
            </a:r>
            <a:r>
              <a:rPr lang="en-US" sz="2000" dirty="0"/>
              <a:t> </a:t>
            </a:r>
            <a:r>
              <a:rPr lang="en-US" sz="2000" dirty="0" err="1"/>
              <a:t>ratifikimit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MSA 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parlamentet</a:t>
            </a:r>
            <a:r>
              <a:rPr lang="en-US" sz="2000" dirty="0"/>
              <a:t> e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gjitha</a:t>
            </a:r>
            <a:r>
              <a:rPr lang="en-US" sz="2000" dirty="0"/>
              <a:t> </a:t>
            </a:r>
            <a:r>
              <a:rPr lang="en-US" sz="2000" dirty="0" err="1"/>
              <a:t>shteteve</a:t>
            </a:r>
            <a:r>
              <a:rPr lang="en-US" sz="2000" dirty="0"/>
              <a:t> </a:t>
            </a:r>
            <a:r>
              <a:rPr lang="en-US" sz="2000" dirty="0" err="1"/>
              <a:t>antare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BE.</a:t>
            </a:r>
            <a:r>
              <a:rPr lang="en-US" sz="2000" baseline="30000" dirty="0">
                <a:hlinkClick r:id="rId2"/>
              </a:rPr>
              <a:t>[1]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upload.wikimedia.org/wikipedia/commons/thumb/b/b4/European_Union_Albania_Locator.svg/250px-European_Union_Albania_Locato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" y="-2147483648"/>
            <a:ext cx="2381250" cy="1819275"/>
          </a:xfrm>
          <a:prstGeom prst="rect">
            <a:avLst/>
          </a:prstGeom>
          <a:noFill/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6705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Mbi</a:t>
            </a:r>
            <a:r>
              <a:rPr lang="en-US" b="1" dirty="0"/>
              <a:t> </a:t>
            </a:r>
            <a:r>
              <a:rPr lang="en-US" b="1" dirty="0" err="1"/>
              <a:t>anëtarësimin</a:t>
            </a:r>
            <a:r>
              <a:rPr lang="en-US" b="1" dirty="0"/>
              <a:t> e </a:t>
            </a:r>
            <a:r>
              <a:rPr lang="en-US" b="1" dirty="0" err="1"/>
              <a:t>Shqipërisë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NATO</a:t>
            </a:r>
            <a:endParaRPr lang="en-US" dirty="0"/>
          </a:p>
          <a:p>
            <a:pPr fontAlgn="base"/>
            <a:r>
              <a:rPr lang="en-US" dirty="0"/>
              <a:t>Ne </a:t>
            </a:r>
            <a:r>
              <a:rPr lang="en-US" dirty="0" err="1"/>
              <a:t>vitin</a:t>
            </a:r>
            <a:r>
              <a:rPr lang="en-US" dirty="0"/>
              <a:t> 2009,  </a:t>
            </a:r>
            <a:r>
              <a:rPr lang="en-US" dirty="0" err="1"/>
              <a:t>Shqipëria</a:t>
            </a:r>
            <a:r>
              <a:rPr lang="en-US" dirty="0"/>
              <a:t> u </a:t>
            </a:r>
            <a:r>
              <a:rPr lang="en-US" dirty="0" err="1"/>
              <a:t>anëtarësua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Organizatën</a:t>
            </a:r>
            <a:r>
              <a:rPr lang="en-US" dirty="0"/>
              <a:t> e </a:t>
            </a:r>
            <a:r>
              <a:rPr lang="en-US" dirty="0" err="1"/>
              <a:t>Traktatit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Atlantikut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Veriut</a:t>
            </a:r>
            <a:r>
              <a:rPr lang="en-US" dirty="0"/>
              <a:t> NATO, pas </a:t>
            </a:r>
            <a:r>
              <a:rPr lang="en-US" dirty="0" err="1"/>
              <a:t>përfundimit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ratifikimit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Protokollit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Anëtarësimit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vendet</a:t>
            </a:r>
            <a:r>
              <a:rPr lang="en-US" dirty="0"/>
              <a:t> </a:t>
            </a:r>
            <a:r>
              <a:rPr lang="en-US" dirty="0" err="1"/>
              <a:t>aleate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depozitimit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instrumentit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aderimit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NATO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Departamentin</a:t>
            </a:r>
            <a:r>
              <a:rPr lang="en-US" dirty="0"/>
              <a:t> e </a:t>
            </a:r>
            <a:r>
              <a:rPr lang="en-US" dirty="0" err="1"/>
              <a:t>Shtetit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mbajtësi</a:t>
            </a:r>
            <a:r>
              <a:rPr lang="en-US" dirty="0"/>
              <a:t> </a:t>
            </a:r>
            <a:r>
              <a:rPr lang="en-US" dirty="0" err="1"/>
              <a:t>ligjor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Traktatit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Uashingtonit</a:t>
            </a:r>
            <a:r>
              <a:rPr lang="en-US" dirty="0"/>
              <a:t>. Duke u </a:t>
            </a:r>
            <a:r>
              <a:rPr lang="en-US" dirty="0" err="1"/>
              <a:t>bërë</a:t>
            </a:r>
            <a:r>
              <a:rPr lang="en-US" dirty="0"/>
              <a:t> </a:t>
            </a:r>
            <a:r>
              <a:rPr lang="en-US" dirty="0" err="1"/>
              <a:t>palë</a:t>
            </a:r>
            <a:r>
              <a:rPr lang="en-US" dirty="0"/>
              <a:t> e </a:t>
            </a:r>
            <a:r>
              <a:rPr lang="en-US" dirty="0" err="1"/>
              <a:t>këtij</a:t>
            </a:r>
            <a:r>
              <a:rPr lang="en-US" dirty="0"/>
              <a:t> </a:t>
            </a:r>
            <a:r>
              <a:rPr lang="en-US" dirty="0" err="1"/>
              <a:t>traktati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shtet</a:t>
            </a:r>
            <a:r>
              <a:rPr lang="en-US" dirty="0"/>
              <a:t> </a:t>
            </a:r>
            <a:r>
              <a:rPr lang="en-US" dirty="0" err="1"/>
              <a:t>anëtar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NATO-s,  </a:t>
            </a:r>
            <a:r>
              <a:rPr lang="en-US" dirty="0" err="1"/>
              <a:t>Shqipëria</a:t>
            </a:r>
            <a:r>
              <a:rPr lang="en-US" dirty="0"/>
              <a:t> </a:t>
            </a:r>
            <a:r>
              <a:rPr lang="en-US" dirty="0" err="1"/>
              <a:t>përmbushi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synim</a:t>
            </a:r>
            <a:r>
              <a:rPr lang="en-US" dirty="0"/>
              <a:t> </a:t>
            </a:r>
            <a:r>
              <a:rPr lang="en-US" dirty="0" err="1"/>
              <a:t>strategjik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objektiv</a:t>
            </a:r>
            <a:r>
              <a:rPr lang="en-US" dirty="0"/>
              <a:t> </a:t>
            </a:r>
            <a:r>
              <a:rPr lang="en-US" dirty="0" err="1"/>
              <a:t>parësor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politikës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Jashtme</a:t>
            </a:r>
            <a:r>
              <a:rPr lang="en-US" dirty="0"/>
              <a:t>, duke  </a:t>
            </a:r>
            <a:r>
              <a:rPr lang="en-US" dirty="0" err="1"/>
              <a:t>avancuar</a:t>
            </a:r>
            <a:r>
              <a:rPr lang="en-US" dirty="0"/>
              <a:t> </a:t>
            </a:r>
            <a:r>
              <a:rPr lang="en-US" dirty="0" err="1"/>
              <a:t>ndjeshëm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realizimin</a:t>
            </a:r>
            <a:r>
              <a:rPr lang="en-US" dirty="0"/>
              <a:t> e </a:t>
            </a:r>
            <a:r>
              <a:rPr lang="en-US" dirty="0" err="1"/>
              <a:t>interesave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saj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   </a:t>
            </a:r>
            <a:br>
              <a:rPr lang="en-US" dirty="0"/>
            </a:br>
            <a:r>
              <a:rPr lang="en-US" dirty="0" err="1"/>
              <a:t>Anëtarësimi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Shqipërisë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NATO </a:t>
            </a:r>
            <a:r>
              <a:rPr lang="en-US" dirty="0" err="1"/>
              <a:t>erdhi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rrjedhojë</a:t>
            </a:r>
            <a:r>
              <a:rPr lang="en-US" dirty="0"/>
              <a:t> e </a:t>
            </a:r>
            <a:r>
              <a:rPr lang="en-US" dirty="0" err="1"/>
              <a:t>vendimit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rëndësishëm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zgjerimin</a:t>
            </a:r>
            <a:r>
              <a:rPr lang="en-US" dirty="0"/>
              <a:t> e </a:t>
            </a:r>
            <a:r>
              <a:rPr lang="en-US" dirty="0" err="1"/>
              <a:t>Aleancës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marrë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3 </a:t>
            </a:r>
            <a:r>
              <a:rPr lang="en-US" dirty="0" err="1"/>
              <a:t>prill</a:t>
            </a:r>
            <a:r>
              <a:rPr lang="en-US" dirty="0"/>
              <a:t> 2008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26  </a:t>
            </a:r>
            <a:r>
              <a:rPr lang="en-US" dirty="0" err="1"/>
              <a:t>Krerët</a:t>
            </a:r>
            <a:r>
              <a:rPr lang="en-US" dirty="0"/>
              <a:t> e </a:t>
            </a:r>
            <a:r>
              <a:rPr lang="en-US" dirty="0" err="1"/>
              <a:t>Shteteve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Qeverive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Aleancës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seance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posaçme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Samitit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NATO-s </a:t>
            </a:r>
            <a:r>
              <a:rPr lang="en-US" dirty="0" err="1"/>
              <a:t>Bukuresht</a:t>
            </a:r>
            <a:r>
              <a:rPr lang="en-US" dirty="0"/>
              <a:t>, </a:t>
            </a:r>
            <a:r>
              <a:rPr lang="en-US" dirty="0" err="1"/>
              <a:t>nëpërmjet</a:t>
            </a:r>
            <a:r>
              <a:rPr lang="en-US" dirty="0"/>
              <a:t>  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cilit</a:t>
            </a:r>
            <a:r>
              <a:rPr lang="en-US" dirty="0"/>
              <a:t> </a:t>
            </a:r>
            <a:r>
              <a:rPr lang="en-US" dirty="0" err="1"/>
              <a:t>Shqipëria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Kroacia</a:t>
            </a:r>
            <a:r>
              <a:rPr lang="en-US" dirty="0"/>
              <a:t> u </a:t>
            </a:r>
            <a:r>
              <a:rPr lang="en-US" dirty="0" err="1"/>
              <a:t>ftuan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fillonin</a:t>
            </a:r>
            <a:r>
              <a:rPr lang="en-US" dirty="0"/>
              <a:t> </a:t>
            </a:r>
            <a:r>
              <a:rPr lang="en-US" dirty="0" err="1"/>
              <a:t>bisedimet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anëtarësimin</a:t>
            </a:r>
            <a:r>
              <a:rPr lang="en-US" dirty="0"/>
              <a:t>.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vendim</a:t>
            </a:r>
            <a:r>
              <a:rPr lang="en-US" dirty="0"/>
              <a:t> </a:t>
            </a:r>
            <a:r>
              <a:rPr lang="en-US" dirty="0" err="1"/>
              <a:t>erdhi</a:t>
            </a:r>
            <a:r>
              <a:rPr lang="en-US" dirty="0"/>
              <a:t> pas </a:t>
            </a:r>
            <a:r>
              <a:rPr lang="en-US" dirty="0" err="1"/>
              <a:t>mbylljes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ciklit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9-të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Planit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Veprimit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Anëtarësimin</a:t>
            </a:r>
            <a:r>
              <a:rPr lang="en-US" dirty="0"/>
              <a:t> (MAP)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Shqipërisë</a:t>
            </a:r>
            <a:r>
              <a:rPr lang="en-US" dirty="0"/>
              <a:t> me NATO-n </a:t>
            </a:r>
            <a:r>
              <a:rPr lang="en-US" dirty="0" err="1"/>
              <a:t>dhe</a:t>
            </a:r>
            <a:r>
              <a:rPr lang="en-US" dirty="0"/>
              <a:t> pas </a:t>
            </a:r>
            <a:r>
              <a:rPr lang="en-US" dirty="0" err="1"/>
              <a:t>kryerjes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sërë</a:t>
            </a:r>
            <a:r>
              <a:rPr lang="en-US" dirty="0"/>
              <a:t> </a:t>
            </a:r>
            <a:r>
              <a:rPr lang="en-US" dirty="0" err="1"/>
              <a:t>reformave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synonin</a:t>
            </a:r>
            <a:r>
              <a:rPr lang="en-US" dirty="0"/>
              <a:t> </a:t>
            </a:r>
            <a:r>
              <a:rPr lang="en-US" dirty="0" err="1"/>
              <a:t>plotësimin</a:t>
            </a:r>
            <a:r>
              <a:rPr lang="en-US" dirty="0"/>
              <a:t> e </a:t>
            </a:r>
            <a:r>
              <a:rPr lang="en-US" dirty="0" err="1"/>
              <a:t>kritereve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nevojshme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anëtarësimin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Aleancë</a:t>
            </a:r>
            <a:r>
              <a:rPr lang="en-US" dirty="0"/>
              <a:t>. 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1447800" y="304800"/>
            <a:ext cx="4267200" cy="5105400"/>
          </a:xfrm>
          <a:prstGeom prst="verticalScroll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perspectiveContrastingLef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6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Algerian" pitchFamily="82" charset="0"/>
              </a:rPr>
              <a:t>FOTO</a:t>
            </a:r>
            <a:endParaRPr lang="en-US" sz="6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0000" endA="300" endPos="50000" dist="60007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top-channel.tv/foto/lajme/1427106448mbledhja-m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40567" cy="2895600"/>
          </a:xfrm>
          <a:prstGeom prst="rect">
            <a:avLst/>
          </a:prstGeom>
          <a:noFill/>
        </p:spPr>
      </p:pic>
      <p:pic>
        <p:nvPicPr>
          <p:cNvPr id="18436" name="Picture 4" descr="http://www.pashtriku.org/fckeditor/image/shqipe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-1"/>
            <a:ext cx="4343400" cy="6858001"/>
          </a:xfrm>
          <a:prstGeom prst="rect">
            <a:avLst/>
          </a:prstGeom>
          <a:noFill/>
        </p:spPr>
      </p:pic>
      <p:pic>
        <p:nvPicPr>
          <p:cNvPr id="18438" name="Picture 6" descr="http://www.shekulli.com.al/timthumb.php?src=images/images14/5/22127_460x259.jpg&amp;h=400&amp;w=640&amp;zc=1&amp;a=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95600"/>
            <a:ext cx="5486400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gazeta-shqip.com/lajme/wp-content/uploads/2014/06/shqiperia-ne-BE-320x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0"/>
            <a:ext cx="3048000" cy="3048001"/>
          </a:xfrm>
          <a:prstGeom prst="rect">
            <a:avLst/>
          </a:prstGeom>
          <a:noFill/>
        </p:spPr>
      </p:pic>
      <p:pic>
        <p:nvPicPr>
          <p:cNvPr id="4" name="Picture 2" descr="http://albanian.cri.cn/mmsource/images/2014/01/16/b2ed0bc89afc45449e3b2d6e5f0a29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762500" cy="3133726"/>
          </a:xfrm>
          <a:prstGeom prst="rect">
            <a:avLst/>
          </a:prstGeom>
          <a:noFill/>
        </p:spPr>
      </p:pic>
      <p:pic>
        <p:nvPicPr>
          <p:cNvPr id="19463" name="Picture 7" descr="http://2.bp.blogspot.com/-IhARFiNsmEE/TvDchS-0KqI/AAAAAAAAABI/x4WVRX5727s/s1600/europa_5219529_x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76600"/>
            <a:ext cx="3343275" cy="3257550"/>
          </a:xfrm>
          <a:prstGeom prst="rect">
            <a:avLst/>
          </a:prstGeom>
          <a:noFill/>
        </p:spPr>
      </p:pic>
      <p:pic>
        <p:nvPicPr>
          <p:cNvPr id="19465" name="Picture 9" descr="http://peizazhe.com/wp-content/uploads/2009/07/flamuri-evropia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05250" y="3076575"/>
            <a:ext cx="5238750" cy="378142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242048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PUNOI:ESMERALDA  SHERRI</a:t>
            </a:r>
            <a:br>
              <a:rPr lang="en-US" dirty="0" smtClean="0"/>
            </a:br>
            <a:r>
              <a:rPr lang="en-US" dirty="0" smtClean="0"/>
              <a:t>           ALFRIDA       PEMA</a:t>
            </a:r>
            <a:br>
              <a:rPr lang="en-US" dirty="0" smtClean="0"/>
            </a:br>
            <a:r>
              <a:rPr lang="en-US" dirty="0" smtClean="0"/>
              <a:t>           EMANUEL     NDOCI</a:t>
            </a:r>
            <a:br>
              <a:rPr lang="en-US" dirty="0" smtClean="0"/>
            </a:br>
            <a:r>
              <a:rPr lang="en-US" dirty="0" smtClean="0"/>
              <a:t>           EMANUEL     GJERGJI</a:t>
            </a:r>
            <a:br>
              <a:rPr lang="en-US" dirty="0" smtClean="0"/>
            </a:br>
            <a:r>
              <a:rPr lang="en-US" dirty="0" smtClean="0"/>
              <a:t>           KLAJDI         NIMANI</a:t>
            </a:r>
            <a:br>
              <a:rPr lang="en-US" dirty="0" smtClean="0"/>
            </a:br>
            <a:r>
              <a:rPr lang="en-US" dirty="0" smtClean="0"/>
              <a:t>           BESARD        KOVACI</a:t>
            </a:r>
            <a:br>
              <a:rPr lang="en-US" dirty="0" smtClean="0"/>
            </a:b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152400" y="0"/>
            <a:ext cx="7315200" cy="5791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PUNOI:ESMERALDA  SHERRI</a:t>
            </a:r>
            <a:br>
              <a:rPr lang="en-US" dirty="0" smtClean="0"/>
            </a:br>
            <a:r>
              <a:rPr lang="en-US" dirty="0" smtClean="0"/>
              <a:t>           ALFRIDA       PEMA</a:t>
            </a:r>
            <a:br>
              <a:rPr lang="en-US" dirty="0" smtClean="0"/>
            </a:br>
            <a:r>
              <a:rPr lang="en-US" dirty="0" smtClean="0"/>
              <a:t>           EMANUEL     NDOCI</a:t>
            </a:r>
            <a:br>
              <a:rPr lang="en-US" dirty="0" smtClean="0"/>
            </a:br>
            <a:r>
              <a:rPr lang="en-US" dirty="0" smtClean="0"/>
              <a:t>           EMANUEL     GJERGJI</a:t>
            </a:r>
            <a:br>
              <a:rPr lang="en-US" dirty="0" smtClean="0"/>
            </a:br>
            <a:r>
              <a:rPr lang="en-US" dirty="0" smtClean="0"/>
              <a:t>           KLAJDI         NIMANI</a:t>
            </a:r>
            <a:br>
              <a:rPr lang="en-US" dirty="0" smtClean="0"/>
            </a:br>
            <a:r>
              <a:rPr lang="en-US" dirty="0" smtClean="0"/>
              <a:t>           BESARD        </a:t>
            </a:r>
            <a:r>
              <a:rPr lang="en-US" dirty="0" smtClean="0"/>
              <a:t>KOVACI</a:t>
            </a:r>
          </a:p>
          <a:p>
            <a:pPr algn="ctr"/>
            <a:r>
              <a:rPr lang="en-US" dirty="0" smtClean="0"/>
              <a:t>FALEMINDERIT  QE NDOQET!!!!!!!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</TotalTime>
  <Words>14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TEMA:SHQIPERIA NE BE LENDA:GJEOGRAFI\HISTORI</vt:lpstr>
      <vt:lpstr>Marrëdhëniet Shqipëri- BE Ministria e Punëve të Jashtme, si institucioni kryesor që formulon, përpunon dhe zbaton politikën e jashtme të shtetit shqiptar, në përputhje me programin e qeverisë, është tërësisht në shërbim të realizimit të objektivit madhor, integrimin në Bashkimin Evropian. Diplomacia shqiptare është tërësisht e angazhuar për konsolidimin dhe përshpejtimin e procesit të integrimit të vendit në Bashkimin Evropian, duke shoqëruar të gjitha reformat që do të ndërmerren në kuadër të këtij procesi. Kuadri i përgjithshëm i marrëdhënieve Shqipëri- BE Shqipëria dhe shqiptarët, janë pjesë e pandashme e mozaikut të vendeve dhe popujve të kontinentit evropian. Qenësia dhe përkatësia e gjithanshme evropiane e shqiptarëve dhe modeli i shkëlqyer i suksesit të demokracive të vendeve të Evropës Perëndimore, kanë frymëzuar aspiratën mbarë popullore që Shqipëria të mos jetë thjesht një pjesë e natyrshme e kuadrit gjeografik, gjenetik, historik dhe tradicional të kontinentit, por të bëhet hallkë integrale e bashkësisë aktuale dhe e identitetit të ri evropian, të përthithë dhe të përçojë vlerat më të mira e të kontribuojë për ruajtjen, respektimin dhe përsosjen e mëtejshme të tyre. Që prej rënies së sistemit komunist, shtysa kryesore për vendosjen e lidhjeve me Evropën e Bashkuar, erdhi vertikalisht nga poshtë- lartë, deri tek maja e piramidës shtetërore, me një përcaktim të qartë të kursit që do të ndiqej me konsekuencë nga të gjitha qeveritë shqiptare deri në aderimin e plotë të Shqipërisë në BE. </vt:lpstr>
      <vt:lpstr>Fazat e integrimit 1.Faza e emeruar opinion . Kjo faze I referohet vleresimit qe I behet aplikimit te nje vendi per tu antarsuar ne BE ,nga ana e Komisionit Europian mbi bazen e pergjigjeve te nje pyetsori te pergatitur nga Komisioni. 2.Faza e hyrjes ne fuqi te MSA Kjo faze I referohet fillimit te negociatave te janarit te 2003 per MSA nenshkrimit te MSA ne qershor 2006 dhe hyrjes ne fuqi te MSA faz qe shkon 1-4 vjet 3.Opinioniqe shkon 1-3 vjet 4.Fillimi I negociatave te antarsimit 1-7 vjet 5.Nenshkrimi I traktatit te antarsimit 2 muaj-5 vjet . 6.Pasaporta europiane qe perdoret ne mbreterine e bashkuar 7.Data e antarsimit ratifikimit te MSA nga parlamentet e te gjitha shteteve antare te BE.[1] </vt:lpstr>
      <vt:lpstr>Slide 4</vt:lpstr>
      <vt:lpstr>Slide 5</vt:lpstr>
      <vt:lpstr>Slide 6</vt:lpstr>
      <vt:lpstr>Slide 7</vt:lpstr>
      <vt:lpstr>PUNOI:ESMERALDA  SHERRI            ALFRIDA       PEMA            EMANUEL     NDOCI            EMANUEL     GJERGJI            KLAJDI         NIMANI            BESARD        KOVACI        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diti</dc:creator>
  <cp:lastModifiedBy>diti</cp:lastModifiedBy>
  <cp:revision>7</cp:revision>
  <dcterms:created xsi:type="dcterms:W3CDTF">2016-04-15T16:16:55Z</dcterms:created>
  <dcterms:modified xsi:type="dcterms:W3CDTF">2016-04-15T17:48:32Z</dcterms:modified>
</cp:coreProperties>
</file>