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CFFBE05-10EC-44FF-A39A-5762965AC5C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FBE05-10EC-44FF-A39A-5762965AC5C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FFBE05-10EC-44FF-A39A-5762965AC5C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FBE05-10EC-44FF-A39A-5762965AC5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5B4A8CC-166E-4FAD-BAB1-26037FE551F8}" type="datetimeFigureOut">
              <a:rPr lang="en-US" smtClean="0"/>
              <a:t>5/4/2017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FBE05-10EC-44FF-A39A-5762965AC5C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B4A8CC-166E-4FAD-BAB1-26037FE551F8}" type="datetimeFigureOut">
              <a:rPr lang="en-US" smtClean="0"/>
              <a:t>5/4/2017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FFBE05-10EC-44FF-A39A-5762965AC5C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PROGETTO</a:t>
            </a:r>
            <a:endParaRPr lang="en-US" dirty="0"/>
          </a:p>
        </p:txBody>
      </p:sp>
      <p:sp>
        <p:nvSpPr>
          <p:cNvPr id="3" name="Subtitle 2"/>
          <p:cNvSpPr>
            <a:spLocks noGrp="1"/>
          </p:cNvSpPr>
          <p:nvPr>
            <p:ph type="subTitle" idx="1"/>
          </p:nvPr>
        </p:nvSpPr>
        <p:spPr/>
        <p:txBody>
          <a:bodyPr>
            <a:normAutofit fontScale="25000" lnSpcReduction="20000"/>
          </a:bodyPr>
          <a:lstStyle/>
          <a:p>
            <a:pPr algn="ctr"/>
            <a:r>
              <a:rPr lang="en-US" sz="9600" dirty="0" err="1" smtClean="0"/>
              <a:t>Campio</a:t>
            </a:r>
            <a:r>
              <a:rPr lang="en-US" sz="9600" dirty="0" err="1" smtClean="0"/>
              <a:t>n</a:t>
            </a:r>
            <a:r>
              <a:rPr lang="en-US" sz="9600" dirty="0" err="1" smtClean="0"/>
              <a:t>i</a:t>
            </a:r>
            <a:r>
              <a:rPr lang="en-US" sz="9600" dirty="0" smtClean="0"/>
              <a:t> </a:t>
            </a:r>
            <a:r>
              <a:rPr lang="en-US" sz="9600" dirty="0" err="1" smtClean="0"/>
              <a:t>Italia</a:t>
            </a:r>
            <a:r>
              <a:rPr lang="en-US" sz="9600" dirty="0" err="1" smtClean="0"/>
              <a:t>n</a:t>
            </a:r>
            <a:r>
              <a:rPr lang="en-US" sz="9600" dirty="0" err="1" smtClean="0"/>
              <a:t>i</a:t>
            </a:r>
            <a:endParaRPr lang="en-US" sz="9600" dirty="0" smtClean="0"/>
          </a:p>
          <a:p>
            <a:r>
              <a:rPr lang="en-US" sz="8000" dirty="0" err="1" smtClean="0"/>
              <a:t>Desti</a:t>
            </a:r>
            <a:r>
              <a:rPr lang="en-US" sz="8000" dirty="0" err="1" smtClean="0"/>
              <a:t>n</a:t>
            </a:r>
            <a:r>
              <a:rPr lang="en-US" sz="8000" dirty="0" err="1" smtClean="0"/>
              <a:t>atari</a:t>
            </a:r>
            <a:r>
              <a:rPr lang="en-US" sz="8000" dirty="0" smtClean="0"/>
              <a:t>:</a:t>
            </a:r>
            <a:r>
              <a:rPr lang="en-US" sz="8000" dirty="0" smtClean="0"/>
              <a:t> </a:t>
            </a:r>
            <a:r>
              <a:rPr lang="en-US" sz="8000" dirty="0" err="1" smtClean="0"/>
              <a:t>Classe</a:t>
            </a:r>
            <a:r>
              <a:rPr lang="en-US" sz="8000" dirty="0" smtClean="0"/>
              <a:t> </a:t>
            </a:r>
            <a:r>
              <a:rPr lang="en-US" sz="8000" dirty="0" smtClean="0"/>
              <a:t>VIIA</a:t>
            </a:r>
          </a:p>
          <a:p>
            <a:endParaRPr lang="en-US" sz="8000" dirty="0" smtClean="0"/>
          </a:p>
          <a:p>
            <a:r>
              <a:rPr lang="en-US" sz="8000" dirty="0" err="1" smtClean="0"/>
              <a:t>Duratai</a:t>
            </a:r>
            <a:r>
              <a:rPr lang="en-US" sz="8000" dirty="0" smtClean="0"/>
              <a:t>:</a:t>
            </a:r>
            <a:r>
              <a:rPr lang="en-US" sz="8000" dirty="0" smtClean="0"/>
              <a:t> </a:t>
            </a:r>
            <a:r>
              <a:rPr lang="en-US" sz="8000" dirty="0" smtClean="0"/>
              <a:t>2</a:t>
            </a:r>
            <a:r>
              <a:rPr lang="en-US" sz="8000" dirty="0" smtClean="0"/>
              <a:t> </a:t>
            </a:r>
            <a:r>
              <a:rPr lang="en-US" sz="8000" dirty="0" smtClean="0"/>
              <a:t>ore</a:t>
            </a:r>
          </a:p>
          <a:p>
            <a:endParaRPr lang="en-US" sz="8000" dirty="0" smtClean="0"/>
          </a:p>
          <a:p>
            <a:r>
              <a:rPr lang="en-US" sz="8000" dirty="0" err="1" smtClean="0"/>
              <a:t>Perido</a:t>
            </a:r>
            <a:r>
              <a:rPr lang="en-US" sz="8000" dirty="0" smtClean="0"/>
              <a:t> </a:t>
            </a:r>
            <a:r>
              <a:rPr lang="en-US" sz="8000" dirty="0" err="1" smtClean="0"/>
              <a:t>di</a:t>
            </a:r>
            <a:r>
              <a:rPr lang="en-US" sz="8000" dirty="0" smtClean="0"/>
              <a:t> </a:t>
            </a:r>
            <a:r>
              <a:rPr lang="en-US" sz="8000" dirty="0" err="1" smtClean="0"/>
              <a:t>svolgime</a:t>
            </a:r>
            <a:r>
              <a:rPr lang="en-US" sz="8000" dirty="0" err="1" smtClean="0"/>
              <a:t>n</a:t>
            </a:r>
            <a:r>
              <a:rPr lang="en-US" sz="8000" dirty="0" err="1" smtClean="0"/>
              <a:t>to</a:t>
            </a:r>
            <a:r>
              <a:rPr lang="en-US" sz="8000" dirty="0" smtClean="0"/>
              <a:t>:</a:t>
            </a:r>
            <a:r>
              <a:rPr lang="en-US" sz="8000" dirty="0" smtClean="0"/>
              <a:t> </a:t>
            </a:r>
            <a:r>
              <a:rPr lang="en-US" sz="8000" dirty="0" err="1" smtClean="0"/>
              <a:t>Marzo</a:t>
            </a:r>
            <a:r>
              <a:rPr lang="en-US" sz="8000" dirty="0" smtClean="0"/>
              <a:t> </a:t>
            </a:r>
            <a:r>
              <a:rPr lang="en-US" sz="8000" dirty="0" err="1" smtClean="0"/>
              <a:t>Aprile</a:t>
            </a:r>
            <a:endParaRPr lang="en-US" sz="8000" dirty="0" smtClean="0"/>
          </a:p>
          <a:p>
            <a:endParaRPr lang="en-US" sz="8000" dirty="0" smtClean="0"/>
          </a:p>
          <a:p>
            <a:r>
              <a:rPr lang="en-US" sz="8000" dirty="0" err="1" smtClean="0"/>
              <a:t>Compete</a:t>
            </a:r>
            <a:r>
              <a:rPr lang="en-US" sz="8000" dirty="0" err="1" smtClean="0"/>
              <a:t>n</a:t>
            </a:r>
            <a:r>
              <a:rPr lang="en-US" sz="8000" dirty="0" err="1" smtClean="0"/>
              <a:t>ze</a:t>
            </a:r>
            <a:r>
              <a:rPr lang="en-US" sz="8000" dirty="0" smtClean="0"/>
              <a:t>:</a:t>
            </a:r>
            <a:r>
              <a:rPr lang="en-US" sz="8000" dirty="0" smtClean="0"/>
              <a:t> </a:t>
            </a:r>
            <a:r>
              <a:rPr lang="en-US" sz="8000" dirty="0" smtClean="0"/>
              <a:t>LivelliA1,A2</a:t>
            </a:r>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t-IT" dirty="0" smtClean="0"/>
              <a:t>Per arrivare a </a:t>
            </a:r>
            <a:r>
              <a:rPr lang="it-IT" b="1" dirty="0" smtClean="0"/>
              <a:t>30 minuti di attività fisica moderata al giorno </a:t>
            </a:r>
            <a:r>
              <a:rPr lang="it-IT" dirty="0" smtClean="0"/>
              <a:t>è sufficiente:</a:t>
            </a:r>
            <a:endParaRPr lang="en-US" dirty="0"/>
          </a:p>
        </p:txBody>
      </p:sp>
      <p:sp>
        <p:nvSpPr>
          <p:cNvPr id="3" name="Subtitle 2"/>
          <p:cNvSpPr>
            <a:spLocks noGrp="1"/>
          </p:cNvSpPr>
          <p:nvPr>
            <p:ph type="subTitle" idx="1"/>
          </p:nvPr>
        </p:nvSpPr>
        <p:spPr/>
        <p:txBody>
          <a:bodyPr>
            <a:normAutofit fontScale="25000" lnSpcReduction="20000"/>
          </a:bodyPr>
          <a:lstStyle/>
          <a:p>
            <a:r>
              <a:rPr lang="it-IT" sz="6400" dirty="0" smtClean="0"/>
              <a:t>andare a lavorare a piedi o in bicicletta</a:t>
            </a:r>
          </a:p>
          <a:p>
            <a:endParaRPr lang="it-IT" sz="6400" dirty="0" smtClean="0"/>
          </a:p>
          <a:p>
            <a:r>
              <a:rPr lang="it-IT" sz="6400" dirty="0" smtClean="0"/>
              <a:t>evitare </a:t>
            </a:r>
            <a:r>
              <a:rPr lang="it-IT" sz="6400" dirty="0" smtClean="0"/>
              <a:t>la macchina per piccoli spostamenti</a:t>
            </a:r>
          </a:p>
          <a:p>
            <a:endParaRPr lang="it-IT" sz="6400" dirty="0" smtClean="0"/>
          </a:p>
          <a:p>
            <a:r>
              <a:rPr lang="it-IT" sz="6400" dirty="0" smtClean="0"/>
              <a:t>organizzare </a:t>
            </a:r>
            <a:r>
              <a:rPr lang="it-IT" sz="6400" dirty="0" smtClean="0"/>
              <a:t>una passeggiata con gli amici o una corsa nel parco</a:t>
            </a:r>
          </a:p>
          <a:p>
            <a:endParaRPr lang="it-IT" sz="6400" dirty="0" smtClean="0"/>
          </a:p>
          <a:p>
            <a:r>
              <a:rPr lang="it-IT" sz="6400" dirty="0" smtClean="0"/>
              <a:t>fare </a:t>
            </a:r>
            <a:r>
              <a:rPr lang="it-IT" sz="6400" dirty="0" smtClean="0"/>
              <a:t>le scale invece di prendere l’ascensore</a:t>
            </a:r>
          </a:p>
          <a:p>
            <a:endParaRPr lang="it-IT" sz="6400" dirty="0" smtClean="0"/>
          </a:p>
          <a:p>
            <a:r>
              <a:rPr lang="it-IT" sz="6400" dirty="0" smtClean="0"/>
              <a:t>scendere </a:t>
            </a:r>
            <a:r>
              <a:rPr lang="it-IT" sz="6400" dirty="0" smtClean="0"/>
              <a:t>prima dall’autobus</a:t>
            </a:r>
          </a:p>
          <a:p>
            <a:endParaRPr lang="it-IT" sz="6400" dirty="0" smtClean="0"/>
          </a:p>
          <a:p>
            <a:r>
              <a:rPr lang="it-IT" sz="6400" dirty="0" smtClean="0"/>
              <a:t>dedicarsi </a:t>
            </a:r>
            <a:r>
              <a:rPr lang="it-IT" sz="6400" dirty="0" smtClean="0"/>
              <a:t>al giardinaggio o ai lavori di casa</a:t>
            </a:r>
          </a:p>
          <a:p>
            <a:endParaRPr lang="it-IT" sz="6400" dirty="0" smtClean="0"/>
          </a:p>
          <a:p>
            <a:r>
              <a:rPr lang="it-IT" sz="6400" dirty="0" smtClean="0"/>
              <a:t>andare </a:t>
            </a:r>
            <a:r>
              <a:rPr lang="it-IT" sz="6400" dirty="0" smtClean="0"/>
              <a:t>a ballare o giocare con i bambini.</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dirty="0" smtClean="0"/>
              <a:t>Se </a:t>
            </a:r>
            <a:r>
              <a:rPr lang="en-US" b="1" dirty="0" err="1" smtClean="0"/>
              <a:t>sei</a:t>
            </a:r>
            <a:r>
              <a:rPr lang="en-US" b="1" dirty="0" smtClean="0"/>
              <a:t> </a:t>
            </a:r>
            <a:r>
              <a:rPr lang="en-US" b="1" dirty="0" err="1" smtClean="0"/>
              <a:t>inattivo</a:t>
            </a:r>
            <a:endParaRPr lang="en-US" dirty="0"/>
          </a:p>
        </p:txBody>
      </p:sp>
      <p:sp>
        <p:nvSpPr>
          <p:cNvPr id="3" name="Subtitle 2"/>
          <p:cNvSpPr>
            <a:spLocks noGrp="1"/>
          </p:cNvSpPr>
          <p:nvPr>
            <p:ph type="subTitle" idx="1"/>
          </p:nvPr>
        </p:nvSpPr>
        <p:spPr/>
        <p:txBody>
          <a:bodyPr>
            <a:normAutofit fontScale="25000" lnSpcReduction="20000"/>
          </a:bodyPr>
          <a:lstStyle/>
          <a:p>
            <a:r>
              <a:rPr lang="it-IT" sz="6400" dirty="0" smtClean="0"/>
              <a:t>Aumenta il numero di attività giornaliere che sono alla base della piramide:</a:t>
            </a:r>
          </a:p>
          <a:p>
            <a:endParaRPr lang="it-IT" sz="6400" dirty="0" smtClean="0"/>
          </a:p>
          <a:p>
            <a:r>
              <a:rPr lang="it-IT" sz="6400" dirty="0" smtClean="0"/>
              <a:t>fai </a:t>
            </a:r>
            <a:r>
              <a:rPr lang="it-IT" sz="6400" dirty="0" smtClean="0"/>
              <a:t>le scale invece di prendere l’ascensore</a:t>
            </a:r>
          </a:p>
          <a:p>
            <a:endParaRPr lang="it-IT" sz="6400" dirty="0" smtClean="0"/>
          </a:p>
          <a:p>
            <a:r>
              <a:rPr lang="it-IT" sz="6400" dirty="0" smtClean="0"/>
              <a:t>nascondi </a:t>
            </a:r>
            <a:r>
              <a:rPr lang="it-IT" sz="6400" dirty="0" smtClean="0"/>
              <a:t>il telecomando e alzati dalla poltrona ogni volta che cambi canale</a:t>
            </a:r>
          </a:p>
          <a:p>
            <a:endParaRPr lang="it-IT" sz="6400" dirty="0" smtClean="0"/>
          </a:p>
          <a:p>
            <a:r>
              <a:rPr lang="it-IT" sz="6400" dirty="0" smtClean="0"/>
              <a:t>cammina </a:t>
            </a:r>
            <a:r>
              <a:rPr lang="it-IT" sz="6400" dirty="0" smtClean="0"/>
              <a:t>di più: attorno alla casa, in giardino</a:t>
            </a:r>
          </a:p>
          <a:p>
            <a:endParaRPr lang="it-IT" sz="6400" dirty="0" smtClean="0"/>
          </a:p>
          <a:p>
            <a:r>
              <a:rPr lang="it-IT" sz="6400" dirty="0" smtClean="0"/>
              <a:t>fai </a:t>
            </a:r>
            <a:r>
              <a:rPr lang="it-IT" sz="6400" dirty="0" smtClean="0"/>
              <a:t>stretching mentre sei in fila</a:t>
            </a:r>
          </a:p>
          <a:p>
            <a:endParaRPr lang="it-IT" sz="6400" dirty="0" smtClean="0"/>
          </a:p>
          <a:p>
            <a:r>
              <a:rPr lang="it-IT" sz="6400" dirty="0" smtClean="0"/>
              <a:t>sfrutta </a:t>
            </a:r>
            <a:r>
              <a:rPr lang="it-IT" sz="6400" dirty="0" smtClean="0"/>
              <a:t>ogni occasione per camminare.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RISULTATI</a:t>
            </a:r>
            <a:r>
              <a:rPr lang="it-IT" sz="4400" dirty="0" smtClean="0"/>
              <a:t> </a:t>
            </a:r>
            <a:r>
              <a:rPr lang="en-US" dirty="0" smtClean="0"/>
              <a:t>ATTESI</a:t>
            </a:r>
            <a:endParaRPr lang="en-US" dirty="0"/>
          </a:p>
        </p:txBody>
      </p:sp>
      <p:sp>
        <p:nvSpPr>
          <p:cNvPr id="3" name="Subtitle 2"/>
          <p:cNvSpPr>
            <a:spLocks noGrp="1"/>
          </p:cNvSpPr>
          <p:nvPr>
            <p:ph type="subTitle" idx="1"/>
          </p:nvPr>
        </p:nvSpPr>
        <p:spPr/>
        <p:txBody>
          <a:bodyPr>
            <a:noAutofit/>
          </a:bodyPr>
          <a:lstStyle/>
          <a:p>
            <a:r>
              <a:rPr lang="en-US" sz="1600" dirty="0" err="1" smtClean="0"/>
              <a:t>L’alunno</a:t>
            </a:r>
            <a:r>
              <a:rPr lang="en-US" sz="1600" dirty="0" smtClean="0"/>
              <a:t> </a:t>
            </a:r>
            <a:r>
              <a:rPr lang="en-US" sz="1600" dirty="0" smtClean="0"/>
              <a:t>e</a:t>
            </a:r>
            <a:r>
              <a:rPr lang="en-US" sz="1600" dirty="0" smtClean="0"/>
              <a:t> </a:t>
            </a:r>
            <a:r>
              <a:rPr lang="en-US" sz="1600" dirty="0" smtClean="0"/>
              <a:t>in</a:t>
            </a:r>
            <a:r>
              <a:rPr lang="en-US" sz="1600" dirty="0" smtClean="0"/>
              <a:t> </a:t>
            </a:r>
            <a:r>
              <a:rPr lang="en-US" sz="1600" dirty="0" err="1" smtClean="0"/>
              <a:t>grado</a:t>
            </a:r>
            <a:r>
              <a:rPr lang="en-US" sz="1600" dirty="0" smtClean="0"/>
              <a:t> </a:t>
            </a:r>
            <a:r>
              <a:rPr lang="en-US" sz="1600" dirty="0" err="1" smtClean="0"/>
              <a:t>di</a:t>
            </a:r>
            <a:r>
              <a:rPr lang="en-US" sz="1600" dirty="0" smtClean="0"/>
              <a:t>:</a:t>
            </a:r>
          </a:p>
          <a:p>
            <a:endParaRPr lang="en-US" sz="1600" dirty="0" smtClean="0"/>
          </a:p>
          <a:p>
            <a:r>
              <a:rPr lang="en-US" sz="1600" dirty="0" err="1" smtClean="0"/>
              <a:t>individuare</a:t>
            </a:r>
            <a:r>
              <a:rPr lang="en-US" sz="1600" dirty="0" smtClean="0"/>
              <a:t> </a:t>
            </a:r>
            <a:r>
              <a:rPr lang="en-US" sz="1600" dirty="0" err="1" smtClean="0"/>
              <a:t>eleme</a:t>
            </a:r>
            <a:r>
              <a:rPr lang="en-US" sz="1600" dirty="0" err="1" smtClean="0"/>
              <a:t>n</a:t>
            </a:r>
            <a:r>
              <a:rPr lang="en-US" sz="1600" dirty="0" err="1" smtClean="0"/>
              <a:t>ti</a:t>
            </a:r>
            <a:r>
              <a:rPr lang="en-US" sz="1600" dirty="0" smtClean="0"/>
              <a:t> </a:t>
            </a:r>
            <a:r>
              <a:rPr lang="en-US" sz="1600" dirty="0" err="1" smtClean="0"/>
              <a:t>ricorrente</a:t>
            </a:r>
            <a:r>
              <a:rPr lang="en-US" sz="1600" dirty="0" smtClean="0"/>
              <a:t> </a:t>
            </a:r>
            <a:r>
              <a:rPr lang="en-US" sz="1600" dirty="0" err="1" smtClean="0"/>
              <a:t>nei</a:t>
            </a:r>
            <a:r>
              <a:rPr lang="en-US" sz="1600" dirty="0" smtClean="0"/>
              <a:t> </a:t>
            </a:r>
            <a:r>
              <a:rPr lang="en-US" sz="1600" dirty="0" err="1" smtClean="0"/>
              <a:t>testi</a:t>
            </a:r>
            <a:r>
              <a:rPr lang="en-US" sz="1600" dirty="0" smtClean="0"/>
              <a:t> </a:t>
            </a:r>
            <a:r>
              <a:rPr lang="en-US" sz="1600" dirty="0" err="1" smtClean="0"/>
              <a:t>regolativi</a:t>
            </a:r>
            <a:endParaRPr lang="en-US" sz="1600" dirty="0" smtClean="0"/>
          </a:p>
          <a:p>
            <a:endParaRPr lang="en-US" sz="1600" dirty="0" smtClean="0"/>
          </a:p>
          <a:p>
            <a:r>
              <a:rPr lang="en-US" sz="1600" dirty="0" err="1" smtClean="0"/>
              <a:t>produrre</a:t>
            </a:r>
            <a:r>
              <a:rPr lang="en-US" sz="1600" dirty="0" smtClean="0"/>
              <a:t> un</a:t>
            </a:r>
            <a:r>
              <a:rPr lang="en-US" sz="1600" dirty="0" smtClean="0"/>
              <a:t> </a:t>
            </a:r>
            <a:r>
              <a:rPr lang="en-US" sz="1600" dirty="0" err="1" smtClean="0"/>
              <a:t>testo</a:t>
            </a:r>
            <a:r>
              <a:rPr lang="en-US" sz="1600" dirty="0" smtClean="0"/>
              <a:t> </a:t>
            </a:r>
            <a:r>
              <a:rPr lang="en-US" sz="1600" dirty="0" err="1" smtClean="0"/>
              <a:t>regolativo</a:t>
            </a:r>
            <a:r>
              <a:rPr lang="en-US" sz="1600" dirty="0" smtClean="0"/>
              <a:t> </a:t>
            </a:r>
            <a:r>
              <a:rPr lang="en-US" sz="1600" dirty="0" err="1" smtClean="0"/>
              <a:t>analogo</a:t>
            </a:r>
            <a:endParaRPr lang="en-US" sz="1600" dirty="0" smtClean="0"/>
          </a:p>
          <a:p>
            <a:endParaRPr lang="en-US" sz="1600" dirty="0" smtClean="0"/>
          </a:p>
          <a:p>
            <a:r>
              <a:rPr lang="en-US" sz="1600" dirty="0" err="1" smtClean="0"/>
              <a:t>sa</a:t>
            </a:r>
            <a:r>
              <a:rPr lang="en-US" sz="1600" dirty="0" smtClean="0"/>
              <a:t> </a:t>
            </a:r>
            <a:r>
              <a:rPr lang="en-US" sz="1600" dirty="0" err="1" smtClean="0"/>
              <a:t>parlare</a:t>
            </a:r>
            <a:r>
              <a:rPr lang="en-US" sz="1600" dirty="0" smtClean="0"/>
              <a:t> </a:t>
            </a:r>
            <a:r>
              <a:rPr lang="en-US" sz="1600" dirty="0" err="1" smtClean="0"/>
              <a:t>dello</a:t>
            </a:r>
            <a:r>
              <a:rPr lang="en-US" sz="1600" dirty="0" smtClean="0"/>
              <a:t> </a:t>
            </a:r>
            <a:r>
              <a:rPr lang="en-US" sz="1600" dirty="0" smtClean="0"/>
              <a:t>sport</a:t>
            </a:r>
            <a:r>
              <a:rPr lang="en-US" sz="1600" dirty="0" smtClean="0"/>
              <a:t> </a:t>
            </a:r>
            <a:r>
              <a:rPr lang="en-US" sz="1600" dirty="0" smtClean="0"/>
              <a:t>o</a:t>
            </a:r>
            <a:r>
              <a:rPr lang="en-US" sz="1600" dirty="0" smtClean="0"/>
              <a:t> </a:t>
            </a:r>
            <a:r>
              <a:rPr lang="en-US" sz="1600" dirty="0" err="1" smtClean="0"/>
              <a:t>i</a:t>
            </a:r>
            <a:r>
              <a:rPr lang="en-US" sz="1600" dirty="0" smtClean="0"/>
              <a:t> </a:t>
            </a:r>
            <a:r>
              <a:rPr lang="en-US" sz="1600" dirty="0" err="1" smtClean="0"/>
              <a:t>campioni</a:t>
            </a:r>
            <a:r>
              <a:rPr lang="en-US" sz="1600" dirty="0" smtClean="0"/>
              <a:t> </a:t>
            </a:r>
            <a:r>
              <a:rPr lang="en-US" sz="1600" dirty="0" err="1" smtClean="0"/>
              <a:t>preferiti</a:t>
            </a:r>
            <a:endParaRPr lang="en-US" sz="1600" dirty="0" smtClean="0"/>
          </a:p>
          <a:p>
            <a:endParaRPr lang="en-US" sz="1600" dirty="0" smtClean="0"/>
          </a:p>
          <a:p>
            <a:r>
              <a:rPr lang="en-US" sz="1600" dirty="0" err="1" smtClean="0"/>
              <a:t>usa</a:t>
            </a:r>
            <a:r>
              <a:rPr lang="en-US" sz="1600" dirty="0" smtClean="0"/>
              <a:t> </a:t>
            </a:r>
            <a:r>
              <a:rPr lang="en-US" sz="1600" dirty="0" err="1" smtClean="0"/>
              <a:t>il</a:t>
            </a:r>
            <a:r>
              <a:rPr lang="en-US" sz="1600" dirty="0" smtClean="0"/>
              <a:t> </a:t>
            </a:r>
            <a:r>
              <a:rPr lang="en-US" sz="1600" dirty="0" err="1" smtClean="0"/>
              <a:t>fessico</a:t>
            </a:r>
            <a:r>
              <a:rPr lang="en-US" sz="1600" dirty="0" smtClean="0"/>
              <a:t> </a:t>
            </a:r>
            <a:r>
              <a:rPr lang="en-US" sz="1600" dirty="0" err="1" smtClean="0"/>
              <a:t>dello</a:t>
            </a:r>
            <a:r>
              <a:rPr lang="en-US" sz="1600" dirty="0" smtClean="0"/>
              <a:t> </a:t>
            </a:r>
            <a:r>
              <a:rPr lang="en-US" sz="1600" dirty="0" err="1" smtClean="0"/>
              <a:t>sport,forme</a:t>
            </a:r>
            <a:r>
              <a:rPr lang="en-US" sz="1600" dirty="0" smtClean="0"/>
              <a:t> </a:t>
            </a:r>
            <a:r>
              <a:rPr lang="en-US" sz="1600" dirty="0" err="1" smtClean="0"/>
              <a:t>verali</a:t>
            </a:r>
            <a:r>
              <a:rPr lang="en-US" sz="1600" dirty="0" smtClean="0"/>
              <a:t> </a:t>
            </a:r>
            <a:r>
              <a:rPr lang="en-US" sz="1600" dirty="0" err="1" smtClean="0"/>
              <a:t>specifiche</a:t>
            </a:r>
            <a:endParaRPr lang="en-US" sz="1600" dirty="0" smtClean="0"/>
          </a:p>
          <a:p>
            <a:endParaRPr lang="en-US" sz="1600" dirty="0" smtClean="0"/>
          </a:p>
          <a:p>
            <a:r>
              <a:rPr lang="en-US" sz="1600" dirty="0" err="1" smtClean="0"/>
              <a:t>riprodurre</a:t>
            </a:r>
            <a:r>
              <a:rPr lang="en-US" sz="1600" dirty="0" smtClean="0"/>
              <a:t> </a:t>
            </a:r>
            <a:r>
              <a:rPr lang="en-US" sz="1600" dirty="0" err="1" smtClean="0"/>
              <a:t>oralmente</a:t>
            </a:r>
            <a:r>
              <a:rPr lang="en-US" sz="1600" dirty="0" smtClean="0"/>
              <a:t> </a:t>
            </a:r>
            <a:r>
              <a:rPr lang="en-US" sz="1600" dirty="0" smtClean="0"/>
              <a:t>la</a:t>
            </a:r>
            <a:r>
              <a:rPr lang="en-US" sz="1600" dirty="0" smtClean="0"/>
              <a:t> </a:t>
            </a:r>
            <a:r>
              <a:rPr lang="en-US" sz="1600" dirty="0" err="1" smtClean="0"/>
              <a:t>ricerca</a:t>
            </a:r>
            <a:r>
              <a:rPr lang="en-US" sz="1600" dirty="0" smtClean="0"/>
              <a:t> </a:t>
            </a:r>
            <a:r>
              <a:rPr lang="en-US" sz="1600" dirty="0" err="1" smtClean="0"/>
              <a:t>fatta</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SPORT</a:t>
            </a:r>
            <a:endParaRPr lang="en-US" dirty="0"/>
          </a:p>
        </p:txBody>
      </p:sp>
      <p:sp>
        <p:nvSpPr>
          <p:cNvPr id="3" name="Subtitle 2"/>
          <p:cNvSpPr>
            <a:spLocks noGrp="1"/>
          </p:cNvSpPr>
          <p:nvPr>
            <p:ph type="subTitle" idx="1"/>
          </p:nvPr>
        </p:nvSpPr>
        <p:spPr/>
        <p:txBody>
          <a:bodyPr>
            <a:normAutofit fontScale="25000" lnSpcReduction="20000"/>
          </a:bodyPr>
          <a:lstStyle/>
          <a:p>
            <a:r>
              <a:rPr lang="it-IT" sz="5600" dirty="0" smtClean="0"/>
              <a:t>All‘attivitafisica</a:t>
            </a:r>
            <a:r>
              <a:rPr lang="it-IT" sz="5600" dirty="0" smtClean="0"/>
              <a:t> è sempre stato attribuito uno spazio importante nella vita del singolo e della collettività: fin dalle epoche più antiche, in ogni area della </a:t>
            </a:r>
            <a:r>
              <a:rPr lang="it-IT" sz="5600" dirty="0" smtClean="0"/>
              <a:t>terra </a:t>
            </a:r>
            <a:r>
              <a:rPr lang="it-IT" sz="5600" dirty="0" smtClean="0"/>
              <a:t>gli uomini hanno dedicato molto del loro tempo a forme di attività motorie nelle quali, pur con finalità diverse, corpo e movimento giocavano un ruolo fondamentale.</a:t>
            </a:r>
          </a:p>
          <a:p>
            <a:r>
              <a:rPr lang="it-IT" sz="5600" dirty="0" smtClean="0"/>
              <a:t>Oggi l'</a:t>
            </a:r>
            <a:r>
              <a:rPr lang="it-IT" sz="5600" b="1" dirty="0" smtClean="0"/>
              <a:t>attività fisica</a:t>
            </a:r>
            <a:r>
              <a:rPr lang="it-IT" sz="5600" dirty="0" smtClean="0"/>
              <a:t> è vista come una cosa che, se praticata tutti i giorni, può contribuire in maniera essenziale ad irrobustire il proprio </a:t>
            </a:r>
            <a:r>
              <a:rPr lang="it-IT" sz="5600" dirty="0" smtClean="0"/>
              <a:t>corpo.</a:t>
            </a:r>
            <a:endParaRPr lang="it-IT" sz="5600" dirty="0" smtClean="0"/>
          </a:p>
          <a:p>
            <a:r>
              <a:rPr lang="it-IT" sz="5600" dirty="0" smtClean="0"/>
              <a:t>Per attività fisica non si deve intendere necessariamente la pratica di uno sport o l'effettuazione di faticosi allenamenti, ma anche, più semplicemente ed alla portata di tutti, un'attività moderata, purché costantemente ripetuta.</a:t>
            </a:r>
          </a:p>
          <a:p>
            <a:r>
              <a:rPr lang="it-IT" sz="5600" dirty="0" smtClean="0"/>
              <a:t>L'azione del camminare può corrispondere a questa esigenza di attività fisica minima giornaliera in quanto conciliabile con le esigenze quotidiane in particolare quelle della persona adulta, e praticabile in ogni spazio e ambiente, senza alcun onere di carattere economico. Quindi un'attività per tutti.</a:t>
            </a:r>
          </a:p>
          <a:p>
            <a:r>
              <a:rPr lang="it-IT" sz="5600" dirty="0" smtClean="0"/>
              <a:t>È sufficiente camminare per almeno 30 minuti al giorno per </a:t>
            </a:r>
            <a:r>
              <a:rPr lang="it-IT" sz="5600" dirty="0" smtClean="0"/>
              <a:t>bruciare </a:t>
            </a:r>
            <a:r>
              <a:rPr lang="it-IT" sz="5600" dirty="0" smtClean="0"/>
              <a:t>le calorie in eccesso. A seconda delle età e delle opportunità possono essere considerati attività fisica anche il gioco, la possibilità di svolgere, in alcuni momenti della giornata, semplici esercizi di mobilizzazione o di </a:t>
            </a:r>
            <a:r>
              <a:rPr lang="it-IT" sz="5600" dirty="0" smtClean="0"/>
              <a:t>allungamento, </a:t>
            </a:r>
            <a:r>
              <a:rPr lang="it-IT" sz="5600" dirty="0" smtClean="0"/>
              <a:t>salire le scale e spostarsi a piedi quando non sia assolutamente necessario l'uso dell'auto o dei mezzi pubblici. Anche le attività classicamente svolte per i lavori di casa fanno bruciare calorie, così come il ballo.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t-IT" dirty="0" smtClean="0"/>
              <a:t>Sport in </a:t>
            </a:r>
            <a:r>
              <a:rPr lang="it-IT" dirty="0" smtClean="0"/>
              <a:t>Italia</a:t>
            </a:r>
            <a:endParaRPr lang="en-US" dirty="0"/>
          </a:p>
        </p:txBody>
      </p:sp>
      <p:sp>
        <p:nvSpPr>
          <p:cNvPr id="3" name="Subtitle 2"/>
          <p:cNvSpPr>
            <a:spLocks noGrp="1"/>
          </p:cNvSpPr>
          <p:nvPr>
            <p:ph type="subTitle" idx="1"/>
          </p:nvPr>
        </p:nvSpPr>
        <p:spPr/>
        <p:txBody>
          <a:bodyPr>
            <a:normAutofit fontScale="25000" lnSpcReduction="20000"/>
          </a:bodyPr>
          <a:lstStyle/>
          <a:p>
            <a:r>
              <a:rPr lang="it-IT" sz="4800" dirty="0" smtClean="0"/>
              <a:t>La tradizione sportiva italiana è lunga quasi quanto la sua storia: in quasi tutti gli sport, sia individuali che di squadra, l'Italia può vantare molti successi. Tuttavia, quasi tutte le vittorie negli sport di squadra restano una prerogativa maschile, eccezione fatta per la pallavolo, la </a:t>
            </a:r>
            <a:r>
              <a:rPr lang="it-IT" sz="4800" dirty="0" smtClean="0"/>
              <a:t>pallanuoto</a:t>
            </a:r>
            <a:r>
              <a:rPr lang="it-IT" sz="4800" dirty="0" smtClean="0"/>
              <a:t> e la scherma.</a:t>
            </a:r>
          </a:p>
          <a:p>
            <a:r>
              <a:rPr lang="it-IT" sz="4800" dirty="0" smtClean="0"/>
              <a:t>Il colore sportivo nazionale dell'Italia è l'azzurro, mutuato dallo stemma araldico di Casa Savoia, dinastia regnante dal 1861 al 1946</a:t>
            </a:r>
            <a:r>
              <a:rPr lang="it-IT" sz="4800" dirty="0" smtClean="0"/>
              <a:t>.</a:t>
            </a:r>
          </a:p>
          <a:p>
            <a:r>
              <a:rPr lang="it-IT" sz="4800" dirty="0" smtClean="0"/>
              <a:t>Il calcio al primo posto in Italia per seguito di tifosi e per appassionati. La nazionale di calcio italiana è tra le più titolate al mondo, seconda solo a quella brasiliana e a pari livello di quella tedesca, avendo vinto 4 Campionati mondiali di calcio (1934, 1938, 1982 e 2006), un Campionato </a:t>
            </a:r>
            <a:r>
              <a:rPr lang="it-IT" sz="4800" dirty="0" smtClean="0"/>
              <a:t>Europeo</a:t>
            </a:r>
            <a:r>
              <a:rPr lang="it-IT" sz="4800" dirty="0" smtClean="0"/>
              <a:t> nel 1968, una medaglia d'oro alleOlimpiadi </a:t>
            </a:r>
            <a:r>
              <a:rPr lang="it-IT" sz="4800" dirty="0" smtClean="0"/>
              <a:t>di</a:t>
            </a:r>
            <a:r>
              <a:rPr lang="it-IT" sz="4800" dirty="0" smtClean="0"/>
              <a:t> </a:t>
            </a:r>
            <a:r>
              <a:rPr lang="it-IT" sz="4800" dirty="0" smtClean="0"/>
              <a:t>Berlino 1936e </a:t>
            </a:r>
            <a:r>
              <a:rPr lang="it-IT" sz="4800" dirty="0" smtClean="0"/>
              <a:t>due di bronzo (con le sue compagini giovanili), alle Olimpiadi di Amsterdam del </a:t>
            </a:r>
            <a:r>
              <a:rPr lang="it-IT" sz="4800" dirty="0" smtClean="0"/>
              <a:t>1928</a:t>
            </a:r>
            <a:r>
              <a:rPr lang="it-IT" sz="4800" dirty="0" smtClean="0"/>
              <a:t>,</a:t>
            </a:r>
            <a:r>
              <a:rPr lang="it-IT" sz="4800" dirty="0" smtClean="0"/>
              <a:t>e </a:t>
            </a:r>
            <a:r>
              <a:rPr lang="it-IT" sz="4800" dirty="0" smtClean="0"/>
              <a:t>alle Olimpiadi di Atene </a:t>
            </a:r>
            <a:r>
              <a:rPr lang="it-IT" sz="4800" dirty="0" smtClean="0"/>
              <a:t>2004.</a:t>
            </a:r>
            <a:r>
              <a:rPr lang="it-IT" sz="4800" dirty="0" smtClean="0"/>
              <a:t> </a:t>
            </a:r>
            <a:r>
              <a:rPr lang="it-IT" sz="4800" dirty="0" smtClean="0"/>
              <a:t>Anche </a:t>
            </a:r>
            <a:r>
              <a:rPr lang="it-IT" sz="4800" dirty="0" smtClean="0"/>
              <a:t>le nazionali giovanili sono pluridecorate.</a:t>
            </a:r>
          </a:p>
          <a:p>
            <a:r>
              <a:rPr lang="it-IT" sz="4800" dirty="0" smtClean="0"/>
              <a:t>Varie squadre di calcio italiane hanno conquistato numerosi trofei a livello </a:t>
            </a:r>
            <a:r>
              <a:rPr lang="it-IT" sz="4800" dirty="0" smtClean="0"/>
              <a:t>confederale,</a:t>
            </a:r>
            <a:r>
              <a:rPr lang="it-IT" sz="4800" dirty="0" smtClean="0"/>
              <a:t> e interconfederale, dando al calcio italiano visibilità internazionale. Si tratta per lo più del Milan, della Juventus – il club più blasonato del Paese – e dell'Internazionale che hanno conquistato insieme sinora 38 trofei internazionali complessivi (rispettivamente 18, 11 e 9) e che sono considerate </a:t>
            </a:r>
            <a:r>
              <a:rPr lang="it-IT" sz="4800" dirty="0" smtClean="0"/>
              <a:t>dall'IFFfS</a:t>
            </a:r>
            <a:r>
              <a:rPr lang="it-IT" sz="4800" dirty="0" smtClean="0"/>
              <a:t>, organizzazione statistica riconosciuta dalla FIFA, tra i dieci migliori club europei del XX secolo. Milanoè l'unica città europea che può vantare due squadre che si sono laureate campioni d'Europa e annovera il maggior numero di vittorie nella competizione (10). IlParma è la quarta squadra italiana per numero di vittorie in competizioni a livello UEFA/FIFA (4).</a:t>
            </a:r>
          </a:p>
          <a:p>
            <a:r>
              <a:rPr lang="it-IT" sz="4800" dirty="0" smtClean="0"/>
              <a:t>L'Italia ha ospitato due volte i Campionati mondiali di calcio: nel 1934 e nel </a:t>
            </a:r>
            <a:r>
              <a:rPr lang="it-IT" sz="4800" dirty="0" smtClean="0"/>
              <a:t>1990. </a:t>
            </a:r>
            <a:r>
              <a:rPr lang="it-IT" sz="4800" dirty="0" smtClean="0"/>
              <a:t>Anche gli </a:t>
            </a:r>
            <a:r>
              <a:rPr lang="it-IT" sz="4800" dirty="0" smtClean="0"/>
              <a:t>Europeisono </a:t>
            </a:r>
            <a:r>
              <a:rPr lang="it-IT" sz="4800" dirty="0" smtClean="0"/>
              <a:t>stati organizzati due volte nel Belpaese: nel 1968 e </a:t>
            </a:r>
            <a:r>
              <a:rPr lang="it-IT" sz="4800" dirty="0" smtClean="0"/>
              <a:t>nel</a:t>
            </a:r>
            <a:r>
              <a:rPr lang="it-IT" sz="4800" dirty="0" smtClean="0"/>
              <a:t> </a:t>
            </a:r>
            <a:r>
              <a:rPr lang="it-IT" sz="4800" dirty="0" smtClean="0"/>
              <a:t>1980</a:t>
            </a:r>
            <a:r>
              <a:rPr lang="it-IT" sz="4800" dirty="0" smtClean="0"/>
              <a:t>.</a:t>
            </a:r>
          </a:p>
          <a:p>
            <a:endParaRPr lang="it-IT"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t-IT" dirty="0" smtClean="0"/>
              <a:t>Campionati italiani di ciclismo su </a:t>
            </a:r>
            <a:r>
              <a:rPr lang="it-IT" dirty="0" smtClean="0"/>
              <a:t>strada</a:t>
            </a:r>
            <a:endParaRPr lang="en-US" dirty="0"/>
          </a:p>
        </p:txBody>
      </p:sp>
      <p:sp>
        <p:nvSpPr>
          <p:cNvPr id="3" name="Subtitle 2"/>
          <p:cNvSpPr>
            <a:spLocks noGrp="1"/>
          </p:cNvSpPr>
          <p:nvPr>
            <p:ph type="subTitle" idx="1"/>
          </p:nvPr>
        </p:nvSpPr>
        <p:spPr/>
        <p:txBody>
          <a:bodyPr>
            <a:normAutofit fontScale="62500" lnSpcReduction="20000"/>
          </a:bodyPr>
          <a:lstStyle/>
          <a:p>
            <a:r>
              <a:rPr lang="it-IT" dirty="0" smtClean="0"/>
              <a:t>I </a:t>
            </a:r>
            <a:r>
              <a:rPr lang="it-IT" b="1" dirty="0" smtClean="0"/>
              <a:t>Campionati italiani di ciclismo su strada</a:t>
            </a:r>
            <a:r>
              <a:rPr lang="it-IT" dirty="0" smtClean="0"/>
              <a:t> sono la manifestazione ciclistica annuale che assegna il titolo di</a:t>
            </a:r>
            <a:r>
              <a:rPr lang="it-IT" b="1" dirty="0" smtClean="0"/>
              <a:t>Campione d'Italia</a:t>
            </a:r>
            <a:r>
              <a:rPr lang="it-IT" dirty="0" smtClean="0"/>
              <a:t>. I vincitori hanno il diritto di indossare per un anno la maglia di campione italiano, come accade per il campione mondiale.</a:t>
            </a:r>
          </a:p>
          <a:p>
            <a:r>
              <a:rPr lang="it-IT" dirty="0" smtClean="0"/>
              <a:t>Vengono assegnati titoli sia in linea che a cronometro per le categorie </a:t>
            </a:r>
            <a:r>
              <a:rPr lang="it-IT" i="1" dirty="0" smtClean="0"/>
              <a:t>Elite</a:t>
            </a:r>
            <a:r>
              <a:rPr lang="it-IT" dirty="0" smtClean="0"/>
              <a:t>, </a:t>
            </a:r>
            <a:r>
              <a:rPr lang="it-IT" i="1" dirty="0" smtClean="0"/>
              <a:t>Juniores</a:t>
            </a:r>
            <a:r>
              <a:rPr lang="it-IT" dirty="0" smtClean="0"/>
              <a:t> e </a:t>
            </a:r>
            <a:r>
              <a:rPr lang="it-IT" i="1" dirty="0" smtClean="0"/>
              <a:t>Allieve donne</a:t>
            </a:r>
            <a:r>
              <a:rPr lang="it-IT" dirty="0" smtClean="0"/>
              <a:t>; </a:t>
            </a:r>
            <a:r>
              <a:rPr lang="it-IT" i="1" dirty="0" smtClean="0"/>
              <a:t>Elite</a:t>
            </a:r>
            <a:r>
              <a:rPr lang="it-IT" dirty="0" smtClean="0"/>
              <a:t>, </a:t>
            </a:r>
            <a:r>
              <a:rPr lang="it-IT" i="1" dirty="0" smtClean="0"/>
              <a:t>Under 23</a:t>
            </a:r>
            <a:r>
              <a:rPr lang="it-IT" dirty="0" smtClean="0"/>
              <a:t>, </a:t>
            </a:r>
            <a:r>
              <a:rPr lang="it-IT" i="1" dirty="0" smtClean="0"/>
              <a:t>Juniores</a:t>
            </a:r>
            <a:r>
              <a:rPr lang="it-IT" dirty="0" smtClean="0"/>
              <a:t> e </a:t>
            </a:r>
            <a:r>
              <a:rPr lang="it-IT" i="1" dirty="0" smtClean="0"/>
              <a:t>Allievi uomini</a:t>
            </a:r>
            <a:r>
              <a:rPr lang="it-IT" dirty="0" smtClean="0"/>
              <a:t>. Dal 2010 vengono assegnati i titoli di campione italiano anche per le categorie </a:t>
            </a:r>
            <a:r>
              <a:rPr lang="it-IT" dirty="0" smtClean="0"/>
              <a:t>di</a:t>
            </a:r>
            <a:r>
              <a:rPr lang="it-IT" dirty="0" smtClean="0"/>
              <a:t> </a:t>
            </a:r>
            <a:r>
              <a:rPr lang="it-IT" dirty="0" smtClean="0"/>
              <a:t>paraciclismo</a:t>
            </a:r>
            <a:r>
              <a:rPr lang="it-IT"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t-IT" dirty="0" smtClean="0"/>
              <a:t>Campionati italiani di sci </a:t>
            </a:r>
            <a:r>
              <a:rPr lang="it-IT" dirty="0" smtClean="0"/>
              <a:t>alpino</a:t>
            </a:r>
            <a:endParaRPr lang="en-US" dirty="0"/>
          </a:p>
        </p:txBody>
      </p:sp>
      <p:sp>
        <p:nvSpPr>
          <p:cNvPr id="3" name="Subtitle 2"/>
          <p:cNvSpPr>
            <a:spLocks noGrp="1"/>
          </p:cNvSpPr>
          <p:nvPr>
            <p:ph type="subTitle" idx="1"/>
          </p:nvPr>
        </p:nvSpPr>
        <p:spPr/>
        <p:txBody>
          <a:bodyPr>
            <a:normAutofit fontScale="70000" lnSpcReduction="20000"/>
          </a:bodyPr>
          <a:lstStyle/>
          <a:p>
            <a:endParaRPr lang="it-IT" dirty="0" smtClean="0"/>
          </a:p>
          <a:p>
            <a:r>
              <a:rPr lang="it-IT" dirty="0" smtClean="0"/>
              <a:t>I</a:t>
            </a:r>
            <a:r>
              <a:rPr lang="it-IT" dirty="0" smtClean="0"/>
              <a:t> </a:t>
            </a:r>
            <a:r>
              <a:rPr lang="it-IT" b="1" dirty="0" smtClean="0"/>
              <a:t>Campionati italiani di sci alpino</a:t>
            </a:r>
            <a:r>
              <a:rPr lang="it-IT" dirty="0" smtClean="0"/>
              <a:t> sono una competizione sciistica che si svolge ogni anno dal 1931 (salvo l'interruzione bellica del 1944-1945), generalmente nel mese di marzo, in una diversa </a:t>
            </a:r>
            <a:r>
              <a:rPr lang="it-IT" dirty="0" smtClean="0"/>
              <a:t>stazione </a:t>
            </a:r>
            <a:r>
              <a:rPr lang="it-IT" dirty="0" smtClean="0"/>
              <a:t>sciistica italiana. Organizzati dalla Federazione Italiana </a:t>
            </a:r>
            <a:r>
              <a:rPr lang="it-IT" dirty="0" smtClean="0"/>
              <a:t>Sport</a:t>
            </a:r>
            <a:r>
              <a:rPr lang="it-IT" dirty="0" smtClean="0"/>
              <a:t> </a:t>
            </a:r>
            <a:r>
              <a:rPr lang="it-IT" dirty="0" smtClean="0"/>
              <a:t>Invernali</a:t>
            </a:r>
            <a:r>
              <a:rPr lang="it-IT" dirty="0" smtClean="0"/>
              <a:t> (FISI), decretano il campione e la campionessa italiani di ogni disciplina sciistica attraverso una singola gara.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err="1" smtClean="0"/>
              <a:t>Attività</a:t>
            </a:r>
            <a:r>
              <a:rPr lang="en-US" b="1" dirty="0" smtClean="0"/>
              <a:t> </a:t>
            </a:r>
            <a:r>
              <a:rPr lang="en-US" b="1" dirty="0" err="1" smtClean="0"/>
              <a:t>Fisica</a:t>
            </a:r>
            <a:endParaRPr lang="en-US" dirty="0"/>
          </a:p>
        </p:txBody>
      </p:sp>
      <p:sp>
        <p:nvSpPr>
          <p:cNvPr id="3" name="Subtitle 2"/>
          <p:cNvSpPr>
            <a:spLocks noGrp="1"/>
          </p:cNvSpPr>
          <p:nvPr>
            <p:ph type="subTitle" idx="1"/>
          </p:nvPr>
        </p:nvSpPr>
        <p:spPr/>
        <p:txBody>
          <a:bodyPr>
            <a:normAutofit fontScale="25000" lnSpcReduction="20000"/>
          </a:bodyPr>
          <a:lstStyle/>
          <a:p>
            <a:pPr fontAlgn="base"/>
            <a:r>
              <a:rPr lang="it-IT" sz="6400" dirty="0" smtClean="0"/>
              <a:t>Praticare regolarmente un’</a:t>
            </a:r>
            <a:r>
              <a:rPr lang="it-IT" sz="6400" b="1" dirty="0" smtClean="0"/>
              <a:t>attività fisica</a:t>
            </a:r>
            <a:r>
              <a:rPr lang="it-IT" sz="6400" dirty="0" smtClean="0"/>
              <a:t> è una delle abitudini migliori in grado di garantire il </a:t>
            </a:r>
            <a:r>
              <a:rPr lang="it-IT" sz="6400" b="1" dirty="0" smtClean="0"/>
              <a:t>benessere fisico</a:t>
            </a:r>
            <a:r>
              <a:rPr lang="it-IT" sz="6400" dirty="0" smtClean="0"/>
              <a:t>. Oltre a ciò, ricerche scientifiche dimostrano come lo sport non solo aiuti a socializzare quando è praticato fra amici e conoscenti ma, è anche una cura efficace contro stress, ansia e depressione.</a:t>
            </a:r>
          </a:p>
          <a:p>
            <a:pPr fontAlgn="base"/>
            <a:r>
              <a:rPr lang="it-IT" sz="6400" dirty="0" smtClean="0"/>
              <a:t>Sin dal passato lo sport è stato d’importanza fondamentale nella vita delle persone, seppure nell’antichità il primario interesse fosse di addestrarsi militarmente, partecipare a gare e tornei e combattere. Oggi, al contrario, </a:t>
            </a:r>
            <a:r>
              <a:rPr lang="it-IT" sz="6400" b="1" dirty="0" smtClean="0"/>
              <a:t>praticare sport</a:t>
            </a:r>
            <a:r>
              <a:rPr lang="it-IT" sz="6400" dirty="0" smtClean="0"/>
              <a:t> ha un significato più esteso poiché chi decide di seguire un’attività fisica ha come obiettivo quello di </a:t>
            </a:r>
            <a:r>
              <a:rPr lang="it-IT" sz="6400" b="1" dirty="0" smtClean="0"/>
              <a:t>sentirsi meglio</a:t>
            </a:r>
            <a:r>
              <a:rPr lang="it-IT" sz="6400" dirty="0" smtClean="0"/>
              <a:t>, </a:t>
            </a:r>
            <a:r>
              <a:rPr lang="it-IT" sz="6400" b="1" dirty="0" smtClean="0"/>
              <a:t>migliorare il proprio aspetto</a:t>
            </a:r>
            <a:r>
              <a:rPr lang="it-IT" sz="6400" dirty="0" smtClean="0"/>
              <a:t>, </a:t>
            </a:r>
            <a:r>
              <a:rPr lang="it-IT" sz="6400" b="1" dirty="0" smtClean="0"/>
              <a:t>prevenire malattie</a:t>
            </a:r>
            <a:r>
              <a:rPr lang="it-IT" sz="6400" dirty="0" smtClean="0"/>
              <a:t>.</a:t>
            </a:r>
          </a:p>
          <a:p>
            <a:pPr fontAlgn="base"/>
            <a:r>
              <a:rPr lang="it-IT" sz="6400" dirty="0" smtClean="0"/>
              <a:t>C’è da puntualizzare che, fare esercizi e praticare un’</a:t>
            </a:r>
            <a:r>
              <a:rPr lang="it-IT" sz="6400" b="1" dirty="0" smtClean="0"/>
              <a:t>attività sportiva</a:t>
            </a:r>
            <a:r>
              <a:rPr lang="it-IT" sz="6400" dirty="0" smtClean="0"/>
              <a:t>, non significa necessariamente sottoporsi ad </a:t>
            </a:r>
            <a:r>
              <a:rPr lang="it-IT" sz="6400" b="1" dirty="0" smtClean="0"/>
              <a:t>allenamenti faticosi e pesanti</a:t>
            </a:r>
            <a:r>
              <a:rPr lang="it-IT" sz="6400" dirty="0" smtClean="0"/>
              <a:t>; la giusta dose di sport settimanale, praticato con costanza e regolarità, fa sentire in forma e previene l’insorgenza di malattie. In più, la soddisfazione di tornare a casa dopo aver praticato sport, invoglia a dedicarsi all’attività fisica anche in seguito, sicuri di aver fatto una scelta a favore del proprio </a:t>
            </a:r>
            <a:r>
              <a:rPr lang="it-IT" sz="6400" b="1" dirty="0" smtClean="0"/>
              <a:t>benessere fisico e mentale</a:t>
            </a:r>
            <a:r>
              <a:rPr lang="it-IT" sz="6400"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err="1" smtClean="0"/>
              <a:t>Attività</a:t>
            </a:r>
            <a:r>
              <a:rPr lang="en-US" b="1" dirty="0" smtClean="0"/>
              <a:t> </a:t>
            </a:r>
            <a:r>
              <a:rPr lang="en-US" b="1" dirty="0" err="1" smtClean="0"/>
              <a:t>Fisica</a:t>
            </a:r>
            <a:endParaRPr lang="en-US" dirty="0"/>
          </a:p>
        </p:txBody>
      </p:sp>
      <p:sp>
        <p:nvSpPr>
          <p:cNvPr id="3" name="Subtitle 2"/>
          <p:cNvSpPr>
            <a:spLocks noGrp="1"/>
          </p:cNvSpPr>
          <p:nvPr>
            <p:ph type="subTitle" idx="1"/>
          </p:nvPr>
        </p:nvSpPr>
        <p:spPr/>
        <p:txBody>
          <a:bodyPr>
            <a:normAutofit fontScale="77500" lnSpcReduction="20000"/>
          </a:bodyPr>
          <a:lstStyle/>
          <a:p>
            <a:r>
              <a:rPr lang="it-IT" dirty="0" smtClean="0"/>
              <a:t>La </a:t>
            </a:r>
            <a:r>
              <a:rPr lang="it-IT" b="1" dirty="0" smtClean="0"/>
              <a:t>sedentarietà </a:t>
            </a:r>
            <a:r>
              <a:rPr lang="it-IT" dirty="0" smtClean="0"/>
              <a:t>è un fattore di rischio per le malattie cardiovascolari, il diabete e i tumori. Quindi un’attività fisica regolare è uno degli elementi più importanti per mantenersi in buona salute.</a:t>
            </a:r>
          </a:p>
          <a:p>
            <a:r>
              <a:rPr lang="it-IT" dirty="0" smtClean="0"/>
              <a:t> </a:t>
            </a:r>
          </a:p>
          <a:p>
            <a:r>
              <a:rPr lang="it-IT" b="1" dirty="0" smtClean="0"/>
              <a:t>Con la pratica di un’attività fisica regolare il cuore diventa più robusto e resistente alla fatica</a:t>
            </a:r>
            <a:r>
              <a:rPr lang="it-IT" dirty="0" smtClean="0"/>
              <a:t>.</a:t>
            </a:r>
          </a:p>
          <a:p>
            <a:endParaRPr lang="it-IT" dirty="0" smtClean="0"/>
          </a:p>
          <a:p>
            <a:endParaRPr lang="it-IT"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t-IT" b="1" dirty="0" smtClean="0"/>
              <a:t>Praticare esercizio fisico in modo regolare e moderato</a:t>
            </a:r>
            <a:r>
              <a:rPr lang="it-IT" dirty="0" smtClean="0"/>
              <a:t>:</a:t>
            </a:r>
            <a:endParaRPr lang="en-US" dirty="0"/>
          </a:p>
        </p:txBody>
      </p:sp>
      <p:sp>
        <p:nvSpPr>
          <p:cNvPr id="3" name="Subtitle 2"/>
          <p:cNvSpPr>
            <a:spLocks noGrp="1"/>
          </p:cNvSpPr>
          <p:nvPr>
            <p:ph type="subTitle" idx="1"/>
          </p:nvPr>
        </p:nvSpPr>
        <p:spPr/>
        <p:txBody>
          <a:bodyPr>
            <a:normAutofit fontScale="25000" lnSpcReduction="20000"/>
          </a:bodyPr>
          <a:lstStyle/>
          <a:p>
            <a:endParaRPr lang="it-IT" dirty="0" smtClean="0"/>
          </a:p>
          <a:p>
            <a:r>
              <a:rPr lang="it-IT" sz="5600" dirty="0" smtClean="0"/>
              <a:t>aiuta </a:t>
            </a:r>
            <a:r>
              <a:rPr lang="it-IT" sz="5600" dirty="0" smtClean="0"/>
              <a:t>a perdere il </a:t>
            </a:r>
            <a:r>
              <a:rPr lang="it-IT" sz="5600" b="1" dirty="0" smtClean="0"/>
              <a:t>sovrappeso</a:t>
            </a:r>
            <a:endParaRPr lang="it-IT" sz="5600" dirty="0" smtClean="0"/>
          </a:p>
          <a:p>
            <a:endParaRPr lang="it-IT" sz="5600" dirty="0" smtClean="0"/>
          </a:p>
          <a:p>
            <a:r>
              <a:rPr lang="it-IT" sz="5600" dirty="0" smtClean="0"/>
              <a:t>migliora </a:t>
            </a:r>
            <a:r>
              <a:rPr lang="it-IT" sz="5600" dirty="0" smtClean="0"/>
              <a:t>la </a:t>
            </a:r>
            <a:r>
              <a:rPr lang="it-IT" sz="5600" b="1" dirty="0" smtClean="0"/>
              <a:t>pressione arteriosa</a:t>
            </a:r>
            <a:endParaRPr lang="it-IT" sz="5600" dirty="0" smtClean="0"/>
          </a:p>
          <a:p>
            <a:endParaRPr lang="it-IT" sz="5600" dirty="0" smtClean="0"/>
          </a:p>
          <a:p>
            <a:r>
              <a:rPr lang="it-IT" sz="5600" dirty="0" smtClean="0"/>
              <a:t>brucia </a:t>
            </a:r>
            <a:r>
              <a:rPr lang="it-IT" sz="5600" dirty="0" smtClean="0"/>
              <a:t>i grassi e migliora il tasso di </a:t>
            </a:r>
            <a:r>
              <a:rPr lang="it-IT" sz="5600" b="1" dirty="0" smtClean="0"/>
              <a:t>colesterolo</a:t>
            </a:r>
            <a:r>
              <a:rPr lang="it-IT" sz="5600" dirty="0" smtClean="0"/>
              <a:t> nel sangue</a:t>
            </a:r>
          </a:p>
          <a:p>
            <a:endParaRPr lang="it-IT" sz="5600" dirty="0" smtClean="0"/>
          </a:p>
          <a:p>
            <a:r>
              <a:rPr lang="it-IT" sz="5600" dirty="0" smtClean="0"/>
              <a:t>aiuta </a:t>
            </a:r>
            <a:r>
              <a:rPr lang="it-IT" sz="5600" dirty="0" smtClean="0"/>
              <a:t>a prevenire e controllare il </a:t>
            </a:r>
            <a:r>
              <a:rPr lang="it-IT" sz="5600" b="1" dirty="0" smtClean="0"/>
              <a:t>diabete</a:t>
            </a:r>
            <a:endParaRPr lang="it-IT" sz="5600" dirty="0" smtClean="0"/>
          </a:p>
          <a:p>
            <a:endParaRPr lang="it-IT" sz="5600" dirty="0" smtClean="0"/>
          </a:p>
          <a:p>
            <a:r>
              <a:rPr lang="it-IT" sz="5600" dirty="0" smtClean="0"/>
              <a:t>è </a:t>
            </a:r>
            <a:r>
              <a:rPr lang="it-IT" sz="5600" dirty="0" smtClean="0"/>
              <a:t>un ottimo antistress</a:t>
            </a:r>
          </a:p>
          <a:p>
            <a:endParaRPr lang="it-IT" sz="5600" dirty="0" smtClean="0"/>
          </a:p>
          <a:p>
            <a:r>
              <a:rPr lang="it-IT" sz="5600" dirty="0" smtClean="0"/>
              <a:t>fa </a:t>
            </a:r>
            <a:r>
              <a:rPr lang="it-IT" sz="5600" dirty="0" smtClean="0"/>
              <a:t>diminuire la voglia di </a:t>
            </a:r>
            <a:r>
              <a:rPr lang="it-IT" sz="5600" b="1" dirty="0" smtClean="0"/>
              <a:t>fumare</a:t>
            </a:r>
            <a:endParaRPr lang="it-IT" sz="5600" dirty="0" smtClean="0"/>
          </a:p>
          <a:p>
            <a:endParaRPr lang="it-IT" sz="5600" dirty="0" smtClean="0"/>
          </a:p>
          <a:p>
            <a:r>
              <a:rPr lang="it-IT" sz="5600" dirty="0" smtClean="0"/>
              <a:t>è </a:t>
            </a:r>
            <a:r>
              <a:rPr lang="it-IT" sz="5600" dirty="0" smtClean="0"/>
              <a:t>un buon modo per socializzare</a:t>
            </a:r>
          </a:p>
          <a:p>
            <a:endParaRPr lang="it-IT" sz="5600" dirty="0" smtClean="0"/>
          </a:p>
          <a:p>
            <a:r>
              <a:rPr lang="it-IT" sz="5600" dirty="0" smtClean="0"/>
              <a:t>è </a:t>
            </a:r>
            <a:r>
              <a:rPr lang="it-IT" sz="5600" dirty="0" smtClean="0"/>
              <a:t>il miglior cosmetico.</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260</Words>
  <Application>Microsoft Office PowerPoint</Application>
  <PresentationFormat>On-screen Show (4:3)</PresentationFormat>
  <Paragraphs>91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PROGETTO</vt:lpstr>
      <vt:lpstr>RISULTATI ATTESI</vt:lpstr>
      <vt:lpstr>SPORT</vt:lpstr>
      <vt:lpstr>Sport in Italia</vt:lpstr>
      <vt:lpstr>Campionati italiani di ciclismo su strada</vt:lpstr>
      <vt:lpstr>Campionati italiani di sci alpino</vt:lpstr>
      <vt:lpstr>Attività Fisica</vt:lpstr>
      <vt:lpstr>Attività Fisica</vt:lpstr>
      <vt:lpstr>Praticare esercizio fisico in modo regolare e moderato:</vt:lpstr>
      <vt:lpstr>Per arrivare a 30 minuti di attività fisica moderata al giorno è sufficiente:</vt:lpstr>
      <vt:lpstr>Se sei inattivo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dc:title>
  <dc:creator>user</dc:creator>
  <cp:lastModifiedBy>user</cp:lastModifiedBy>
  <cp:revision>6</cp:revision>
  <dcterms:created xsi:type="dcterms:W3CDTF">2017-05-04T16:25:57Z</dcterms:created>
  <dcterms:modified xsi:type="dcterms:W3CDTF">2017-05-04T17:17:33Z</dcterms:modified>
</cp:coreProperties>
</file>