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55"/>
  </p:notesMasterIdLst>
  <p:sldIdLst>
    <p:sldId id="256" r:id="rId2"/>
    <p:sldId id="257" r:id="rId3"/>
    <p:sldId id="258" r:id="rId4"/>
    <p:sldId id="299" r:id="rId5"/>
    <p:sldId id="314" r:id="rId6"/>
    <p:sldId id="318" r:id="rId7"/>
    <p:sldId id="259" r:id="rId8"/>
    <p:sldId id="260" r:id="rId9"/>
    <p:sldId id="300" r:id="rId10"/>
    <p:sldId id="261" r:id="rId11"/>
    <p:sldId id="262" r:id="rId12"/>
    <p:sldId id="263" r:id="rId13"/>
    <p:sldId id="264" r:id="rId14"/>
    <p:sldId id="265" r:id="rId15"/>
    <p:sldId id="267" r:id="rId16"/>
    <p:sldId id="309" r:id="rId17"/>
    <p:sldId id="268" r:id="rId18"/>
    <p:sldId id="269" r:id="rId19"/>
    <p:sldId id="270" r:id="rId20"/>
    <p:sldId id="271" r:id="rId21"/>
    <p:sldId id="272" r:id="rId22"/>
    <p:sldId id="273" r:id="rId23"/>
    <p:sldId id="274" r:id="rId24"/>
    <p:sldId id="275" r:id="rId25"/>
    <p:sldId id="276" r:id="rId26"/>
    <p:sldId id="279" r:id="rId27"/>
    <p:sldId id="310" r:id="rId28"/>
    <p:sldId id="311" r:id="rId29"/>
    <p:sldId id="280" r:id="rId30"/>
    <p:sldId id="281" r:id="rId31"/>
    <p:sldId id="282" r:id="rId32"/>
    <p:sldId id="283" r:id="rId33"/>
    <p:sldId id="284" r:id="rId34"/>
    <p:sldId id="301" r:id="rId35"/>
    <p:sldId id="286" r:id="rId36"/>
    <p:sldId id="287" r:id="rId37"/>
    <p:sldId id="288" r:id="rId38"/>
    <p:sldId id="289" r:id="rId39"/>
    <p:sldId id="290" r:id="rId40"/>
    <p:sldId id="291" r:id="rId41"/>
    <p:sldId id="317" r:id="rId42"/>
    <p:sldId id="294" r:id="rId43"/>
    <p:sldId id="295" r:id="rId44"/>
    <p:sldId id="296" r:id="rId45"/>
    <p:sldId id="313" r:id="rId46"/>
    <p:sldId id="304" r:id="rId47"/>
    <p:sldId id="307" r:id="rId48"/>
    <p:sldId id="303" r:id="rId49"/>
    <p:sldId id="312" r:id="rId50"/>
    <p:sldId id="306" r:id="rId51"/>
    <p:sldId id="297" r:id="rId52"/>
    <p:sldId id="319" r:id="rId53"/>
    <p:sldId id="32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a:srgbClr val="FF5050"/>
    <a:srgbClr val="CCFF99"/>
    <a:srgbClr val="0000FF"/>
    <a:srgbClr val="0000CC"/>
    <a:srgbClr val="FF9900"/>
    <a:srgbClr val="FF0000"/>
    <a:srgbClr val="FFCC99"/>
    <a:srgbClr val="CC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60" autoAdjust="0"/>
    <p:restoredTop sz="92416" autoAdjust="0"/>
  </p:normalViewPr>
  <p:slideViewPr>
    <p:cSldViewPr>
      <p:cViewPr>
        <p:scale>
          <a:sx n="68" d="100"/>
          <a:sy n="68" d="100"/>
        </p:scale>
        <p:origin x="-648" y="-108"/>
      </p:cViewPr>
      <p:guideLst>
        <p:guide orient="horz" pos="2160"/>
        <p:guide pos="2880"/>
      </p:guideLst>
    </p:cSldViewPr>
  </p:slideViewPr>
  <p:notesTextViewPr>
    <p:cViewPr>
      <p:scale>
        <a:sx n="100" d="100"/>
        <a:sy n="100" d="100"/>
      </p:scale>
      <p:origin x="0" y="0"/>
    </p:cViewPr>
  </p:notesTextViewPr>
  <p:notesViewPr>
    <p:cSldViewPr>
      <p:cViewPr>
        <p:scale>
          <a:sx n="96" d="100"/>
          <a:sy n="96" d="100"/>
        </p:scale>
        <p:origin x="-954"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E8364-1EEE-4206-BA4A-078A12C65493}" type="datetimeFigureOut">
              <a:rPr lang="en-US" smtClean="0"/>
              <a:pPr/>
              <a:t>4/2/2015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6FB84-1F9D-437C-8F63-F34103181F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page is worked by Selma </a:t>
            </a:r>
            <a:r>
              <a:rPr lang="en-US" baseline="0" dirty="0" err="1" smtClean="0"/>
              <a:t>Gashi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page is worked by Selma </a:t>
            </a:r>
            <a:r>
              <a:rPr lang="en-US" baseline="0" dirty="0" err="1" smtClean="0"/>
              <a:t>Gashi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Selma </a:t>
            </a:r>
            <a:r>
              <a:rPr lang="en-US" baseline="0" dirty="0" err="1" smtClean="0"/>
              <a:t>Gashi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Selma </a:t>
            </a:r>
            <a:r>
              <a:rPr lang="en-US" baseline="0" dirty="0" err="1" smtClean="0"/>
              <a:t>Gashi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CFF99"/>
                </a:solidFill>
              </a:rPr>
              <a:t>This</a:t>
            </a:r>
            <a:r>
              <a:rPr lang="en-US" baseline="0" dirty="0" smtClean="0">
                <a:solidFill>
                  <a:srgbClr val="CCFF99"/>
                </a:solidFill>
              </a:rPr>
              <a:t> page is worked by Selma </a:t>
            </a:r>
            <a:r>
              <a:rPr lang="en-US" baseline="0" dirty="0" err="1" smtClean="0">
                <a:solidFill>
                  <a:srgbClr val="CCFF99"/>
                </a:solidFill>
              </a:rPr>
              <a:t>Gashi</a:t>
            </a:r>
            <a:r>
              <a:rPr lang="en-US" baseline="0" dirty="0" smtClean="0">
                <a:solidFill>
                  <a:srgbClr val="CCFF99"/>
                </a:solidFill>
              </a:rPr>
              <a:t> .</a:t>
            </a:r>
            <a:endParaRPr lang="en-US" dirty="0" smtClean="0">
              <a:solidFill>
                <a:srgbClr val="CCFF99"/>
              </a:solidFill>
            </a:endParaRPr>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Selma </a:t>
            </a:r>
            <a:r>
              <a:rPr lang="en-US" baseline="0" dirty="0" err="1" smtClean="0"/>
              <a:t>Gashi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Selma </a:t>
            </a:r>
            <a:r>
              <a:rPr lang="en-US" baseline="0" dirty="0" err="1" smtClean="0"/>
              <a:t>Gashi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Selma </a:t>
            </a:r>
            <a:r>
              <a:rPr lang="en-US" baseline="0" dirty="0" err="1" smtClean="0"/>
              <a:t>Gashi</a:t>
            </a:r>
            <a:r>
              <a:rPr lang="en-US" baseline="0" dirty="0" smtClean="0"/>
              <a:t> .</a:t>
            </a:r>
            <a:endParaRPr lang="en-US" dirty="0" smtClean="0"/>
          </a:p>
          <a:p>
            <a:endParaRPr lang="en-US" b="1"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Xhiberta</a:t>
            </a:r>
            <a:r>
              <a:rPr lang="en-US" baseline="0" dirty="0" smtClean="0"/>
              <a:t> </a:t>
            </a:r>
            <a:r>
              <a:rPr lang="en-US" baseline="0" dirty="0" err="1" smtClean="0"/>
              <a:t>Leka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Xhesila</a:t>
            </a:r>
            <a:r>
              <a:rPr lang="en-US" baseline="0" dirty="0" smtClean="0"/>
              <a:t> </a:t>
            </a:r>
            <a:r>
              <a:rPr lang="en-US" baseline="0" dirty="0" err="1" smtClean="0"/>
              <a:t>Leti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Xhesilda</a:t>
            </a:r>
            <a:r>
              <a:rPr lang="en-US" baseline="0" dirty="0" smtClean="0"/>
              <a:t> </a:t>
            </a:r>
            <a:r>
              <a:rPr lang="en-US" baseline="0" dirty="0" err="1" smtClean="0"/>
              <a:t>Leti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page is worked by </a:t>
            </a:r>
            <a:r>
              <a:rPr lang="en-US" baseline="0" dirty="0" err="1" smtClean="0"/>
              <a:t>Xhesilda</a:t>
            </a:r>
            <a:r>
              <a:rPr lang="en-US" baseline="0" dirty="0" smtClean="0"/>
              <a:t> </a:t>
            </a:r>
            <a:r>
              <a:rPr lang="en-US" baseline="0" dirty="0" err="1" smtClean="0"/>
              <a:t>Leti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Xhiberta</a:t>
            </a:r>
            <a:r>
              <a:rPr lang="en-US" baseline="0" dirty="0" smtClean="0"/>
              <a:t> </a:t>
            </a:r>
            <a:r>
              <a:rPr lang="en-US" baseline="0" dirty="0" err="1" smtClean="0"/>
              <a:t>Leka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Xhiberta</a:t>
            </a:r>
            <a:r>
              <a:rPr lang="en-US" baseline="0" dirty="0" smtClean="0"/>
              <a:t> </a:t>
            </a:r>
            <a:r>
              <a:rPr lang="en-US" baseline="0" dirty="0" err="1" smtClean="0"/>
              <a:t>Leka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Xhiberta</a:t>
            </a:r>
            <a:r>
              <a:rPr lang="en-US" baseline="0" dirty="0" smtClean="0"/>
              <a:t> </a:t>
            </a:r>
            <a:r>
              <a:rPr lang="en-US" baseline="0" dirty="0" err="1" smtClean="0"/>
              <a:t>Leka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Xhiberta</a:t>
            </a:r>
            <a:r>
              <a:rPr lang="en-US" baseline="0" dirty="0" smtClean="0"/>
              <a:t> </a:t>
            </a:r>
            <a:r>
              <a:rPr lang="en-US" baseline="0" dirty="0" err="1" smtClean="0"/>
              <a:t>Leka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Xhiberta</a:t>
            </a:r>
            <a:r>
              <a:rPr lang="en-US" baseline="0" dirty="0" smtClean="0"/>
              <a:t> </a:t>
            </a:r>
            <a:r>
              <a:rPr lang="en-US" baseline="0" dirty="0" err="1" smtClean="0"/>
              <a:t>Leka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Xhiberta</a:t>
            </a:r>
            <a:r>
              <a:rPr lang="en-US" baseline="0" dirty="0" smtClean="0"/>
              <a:t> </a:t>
            </a:r>
            <a:r>
              <a:rPr lang="en-US" baseline="0" dirty="0" err="1" smtClean="0"/>
              <a:t>Leka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Xhesilda</a:t>
            </a:r>
            <a:r>
              <a:rPr lang="en-US" baseline="0" dirty="0" smtClean="0"/>
              <a:t> </a:t>
            </a:r>
            <a:r>
              <a:rPr lang="en-US" baseline="0" dirty="0" err="1" smtClean="0"/>
              <a:t>Leti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Xhesilda</a:t>
            </a:r>
            <a:r>
              <a:rPr lang="en-US" baseline="0" dirty="0" smtClean="0"/>
              <a:t> </a:t>
            </a:r>
            <a:r>
              <a:rPr lang="en-US" baseline="0" dirty="0" err="1" smtClean="0"/>
              <a:t>Leti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Xhiberta</a:t>
            </a:r>
            <a:r>
              <a:rPr lang="en-US" baseline="0" dirty="0" smtClean="0"/>
              <a:t> </a:t>
            </a:r>
            <a:r>
              <a:rPr lang="en-US" baseline="0" dirty="0" err="1" smtClean="0"/>
              <a:t>Leka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Paula </a:t>
            </a:r>
            <a:r>
              <a:rPr lang="en-US" baseline="0" dirty="0" err="1" smtClean="0"/>
              <a:t>Nuzi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page is worked by </a:t>
            </a:r>
            <a:r>
              <a:rPr lang="en-US" baseline="0" dirty="0" err="1" smtClean="0"/>
              <a:t>Xhesilda</a:t>
            </a:r>
            <a:r>
              <a:rPr lang="en-US" baseline="0" dirty="0" smtClean="0"/>
              <a:t> </a:t>
            </a:r>
            <a:r>
              <a:rPr lang="en-US" baseline="0" dirty="0" err="1" smtClean="0"/>
              <a:t>Leti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Paula </a:t>
            </a:r>
            <a:r>
              <a:rPr lang="en-US" baseline="0" dirty="0" err="1" smtClean="0"/>
              <a:t>Nuzi</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Paula </a:t>
            </a:r>
            <a:r>
              <a:rPr lang="en-US" baseline="0" dirty="0" err="1" smtClean="0"/>
              <a:t>Nuzi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Paula </a:t>
            </a:r>
            <a:r>
              <a:rPr lang="en-US" baseline="0" dirty="0" err="1" smtClean="0"/>
              <a:t>Nuzi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page is worked by  </a:t>
            </a:r>
            <a:r>
              <a:rPr lang="en-US" baseline="0" dirty="0" smtClean="0"/>
              <a:t>Paula </a:t>
            </a:r>
            <a:r>
              <a:rPr lang="en-US" baseline="0" dirty="0" err="1" smtClean="0"/>
              <a:t>Nuzi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Paula </a:t>
            </a:r>
            <a:r>
              <a:rPr lang="en-US" baseline="0" dirty="0" err="1" smtClean="0"/>
              <a:t>Nuzi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Artiola</a:t>
            </a:r>
            <a:r>
              <a:rPr lang="en-US" baseline="0" dirty="0" smtClean="0"/>
              <a:t> </a:t>
            </a:r>
            <a:r>
              <a:rPr lang="en-US" baseline="0" dirty="0" err="1" smtClean="0"/>
              <a:t>Sinanasi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Artiola</a:t>
            </a:r>
            <a:r>
              <a:rPr lang="en-US" baseline="0" dirty="0" smtClean="0"/>
              <a:t> </a:t>
            </a:r>
            <a:r>
              <a:rPr lang="en-US" baseline="0" dirty="0" err="1" smtClean="0"/>
              <a:t>Sinanasi</a:t>
            </a:r>
            <a:r>
              <a:rPr lang="en-US" baseline="0" dirty="0" smtClean="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Artiola</a:t>
            </a:r>
            <a:r>
              <a:rPr lang="en-US" baseline="0" dirty="0" smtClean="0"/>
              <a:t> </a:t>
            </a:r>
            <a:r>
              <a:rPr lang="en-US" baseline="0" dirty="0" err="1" smtClean="0"/>
              <a:t>Sinanasi</a:t>
            </a:r>
            <a:r>
              <a:rPr lang="en-US" baseline="0" dirty="0" smtClean="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Artiola</a:t>
            </a:r>
            <a:r>
              <a:rPr lang="en-US" baseline="0" dirty="0" smtClean="0"/>
              <a:t> </a:t>
            </a:r>
            <a:r>
              <a:rPr lang="en-US" baseline="0" dirty="0" err="1" smtClean="0"/>
              <a:t>Sinanasi</a:t>
            </a:r>
            <a:r>
              <a:rPr lang="en-US" baseline="0" dirty="0" smtClean="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Artiola</a:t>
            </a:r>
            <a:r>
              <a:rPr lang="en-US" baseline="0" dirty="0" smtClean="0"/>
              <a:t> </a:t>
            </a:r>
            <a:r>
              <a:rPr lang="en-US" baseline="0" dirty="0" err="1" smtClean="0"/>
              <a:t>Sinanasi</a:t>
            </a:r>
            <a:r>
              <a:rPr lang="en-US" baseline="0" dirty="0" smtClean="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This</a:t>
            </a:r>
            <a:r>
              <a:rPr lang="en-US" sz="800" baseline="0" dirty="0" smtClean="0"/>
              <a:t> page is worked by </a:t>
            </a:r>
            <a:r>
              <a:rPr lang="en-US" sz="800" baseline="0" dirty="0" err="1" smtClean="0"/>
              <a:t>Xhiberta</a:t>
            </a:r>
            <a:r>
              <a:rPr lang="en-US" sz="800" baseline="0" dirty="0" smtClean="0"/>
              <a:t> </a:t>
            </a:r>
            <a:r>
              <a:rPr lang="en-US" sz="800" baseline="0" dirty="0" err="1" smtClean="0"/>
              <a:t>Leka</a:t>
            </a:r>
            <a:r>
              <a:rPr lang="en-US" sz="800" baseline="0" dirty="0" smtClean="0"/>
              <a:t> .</a:t>
            </a:r>
            <a:endParaRPr lang="en-US" sz="300" dirty="0">
              <a:latin typeface="AldridgeScriptSSK" pitchFamily="2" charset="0"/>
            </a:endParaRPr>
          </a:p>
        </p:txBody>
      </p:sp>
      <p:sp>
        <p:nvSpPr>
          <p:cNvPr id="4" name="Slide Number Placeholder 3"/>
          <p:cNvSpPr>
            <a:spLocks noGrp="1"/>
          </p:cNvSpPr>
          <p:nvPr>
            <p:ph type="sldNum" sz="quarter" idx="10"/>
          </p:nvPr>
        </p:nvSpPr>
        <p:spPr/>
        <p:txBody>
          <a:bodyPr/>
          <a:lstStyle/>
          <a:p>
            <a:fld id="{9C16FB84-1F9D-437C-8F63-F34103181FF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Artiola</a:t>
            </a:r>
            <a:r>
              <a:rPr lang="en-US" baseline="0" dirty="0" smtClean="0"/>
              <a:t> </a:t>
            </a:r>
            <a:r>
              <a:rPr lang="en-US" baseline="0" dirty="0" err="1" smtClean="0"/>
              <a:t>Sinanasi</a:t>
            </a:r>
            <a:r>
              <a:rPr lang="en-US" baseline="0" dirty="0" smtClean="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Armend</a:t>
            </a:r>
            <a:r>
              <a:rPr lang="en-US" baseline="0" dirty="0" smtClean="0"/>
              <a:t> </a:t>
            </a:r>
            <a:r>
              <a:rPr lang="en-US" baseline="0" dirty="0" err="1" smtClean="0"/>
              <a:t>Gjuta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Armend</a:t>
            </a:r>
            <a:r>
              <a:rPr lang="en-US" baseline="0" dirty="0" smtClean="0"/>
              <a:t> </a:t>
            </a:r>
            <a:r>
              <a:rPr lang="en-US" baseline="0" dirty="0" err="1" smtClean="0"/>
              <a:t>Gjuta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Armend</a:t>
            </a:r>
            <a:r>
              <a:rPr lang="en-US" baseline="0" dirty="0" smtClean="0"/>
              <a:t> </a:t>
            </a:r>
            <a:r>
              <a:rPr lang="en-US" baseline="0" dirty="0" err="1" smtClean="0"/>
              <a:t>Gjuta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Armend</a:t>
            </a:r>
            <a:r>
              <a:rPr lang="en-US" baseline="0" dirty="0" smtClean="0"/>
              <a:t> </a:t>
            </a:r>
            <a:r>
              <a:rPr lang="en-US" baseline="0" dirty="0" err="1" smtClean="0"/>
              <a:t>Gjuta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Xhesilda</a:t>
            </a:r>
            <a:r>
              <a:rPr lang="en-US" baseline="0" dirty="0" smtClean="0"/>
              <a:t> </a:t>
            </a:r>
            <a:r>
              <a:rPr lang="en-US" baseline="0" dirty="0" err="1" smtClean="0"/>
              <a:t>Leti</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Xhesilda</a:t>
            </a:r>
            <a:r>
              <a:rPr lang="en-US" baseline="0" dirty="0" smtClean="0"/>
              <a:t> </a:t>
            </a:r>
            <a:r>
              <a:rPr lang="en-US" baseline="0" dirty="0" err="1" smtClean="0"/>
              <a:t>Leti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Paula </a:t>
            </a:r>
            <a:r>
              <a:rPr lang="en-US" baseline="0" dirty="0" err="1" smtClean="0"/>
              <a:t>Nuzi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page is worked by </a:t>
            </a:r>
            <a:r>
              <a:rPr lang="en-US" dirty="0" err="1" smtClean="0"/>
              <a:t>Xhiberta</a:t>
            </a:r>
            <a:r>
              <a:rPr lang="en-US" dirty="0" smtClean="0"/>
              <a:t> </a:t>
            </a:r>
            <a:r>
              <a:rPr lang="en-US" dirty="0" err="1" smtClean="0"/>
              <a:t>Leka</a:t>
            </a:r>
            <a:r>
              <a:rPr lang="en-US" dirty="0" smtClean="0"/>
              <a:t> .</a:t>
            </a:r>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Xhiberta</a:t>
            </a:r>
            <a:r>
              <a:rPr lang="en-US" baseline="0" dirty="0" smtClean="0"/>
              <a:t> </a:t>
            </a:r>
            <a:r>
              <a:rPr lang="en-US" baseline="0" dirty="0" err="1" smtClean="0"/>
              <a:t>Leka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page is worked by Paula </a:t>
            </a:r>
            <a:r>
              <a:rPr lang="en-US" baseline="0" dirty="0" err="1" smtClean="0"/>
              <a:t>Nuzi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Kristian</a:t>
            </a:r>
            <a:r>
              <a:rPr lang="en-US" baseline="0" dirty="0" smtClean="0"/>
              <a:t> </a:t>
            </a:r>
            <a:r>
              <a:rPr lang="en-US" baseline="0" dirty="0" err="1" smtClean="0"/>
              <a:t>Ndreu</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Klevis</a:t>
            </a:r>
            <a:r>
              <a:rPr lang="en-US" baseline="0" dirty="0" smtClean="0"/>
              <a:t> </a:t>
            </a:r>
            <a:r>
              <a:rPr lang="en-US" baseline="0" dirty="0" err="1" smtClean="0"/>
              <a:t>Cenalia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Kristian</a:t>
            </a:r>
            <a:r>
              <a:rPr lang="en-US" baseline="0" dirty="0" smtClean="0"/>
              <a:t> </a:t>
            </a:r>
            <a:r>
              <a:rPr lang="en-US" baseline="0" dirty="0" err="1" smtClean="0"/>
              <a:t>Ndreu</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page is worked by </a:t>
            </a:r>
            <a:r>
              <a:rPr lang="en-US" baseline="0" dirty="0" err="1" smtClean="0"/>
              <a:t>Alesio</a:t>
            </a:r>
            <a:r>
              <a:rPr lang="en-US" baseline="0" dirty="0" smtClean="0"/>
              <a:t> </a:t>
            </a:r>
            <a:r>
              <a:rPr lang="en-US" baseline="0" dirty="0" err="1" smtClean="0"/>
              <a:t>Neli</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page is worked by </a:t>
            </a:r>
            <a:r>
              <a:rPr lang="en-US" baseline="0" dirty="0" err="1" smtClean="0"/>
              <a:t>Artjola</a:t>
            </a:r>
            <a:r>
              <a:rPr lang="en-US" baseline="0" dirty="0" smtClean="0"/>
              <a:t> </a:t>
            </a:r>
            <a:r>
              <a:rPr lang="en-US" baseline="0" dirty="0" err="1" smtClean="0"/>
              <a:t>Sinanasi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page is worked by Selma </a:t>
            </a:r>
            <a:r>
              <a:rPr lang="en-US" baseline="0" dirty="0" err="1" smtClean="0"/>
              <a:t>Gashi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page is worked by </a:t>
            </a:r>
            <a:r>
              <a:rPr lang="en-US" baseline="0" dirty="0" err="1" smtClean="0"/>
              <a:t>Xhesilda</a:t>
            </a:r>
            <a:r>
              <a:rPr lang="en-US" baseline="0" dirty="0" smtClean="0"/>
              <a:t> </a:t>
            </a:r>
            <a:r>
              <a:rPr lang="en-US" baseline="0" dirty="0" err="1" smtClean="0"/>
              <a:t>Leti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page is worked by </a:t>
            </a:r>
            <a:r>
              <a:rPr lang="en-US" baseline="0" dirty="0" err="1" smtClean="0"/>
              <a:t>Xhiberta</a:t>
            </a:r>
            <a:r>
              <a:rPr lang="en-US" baseline="0" dirty="0" smtClean="0"/>
              <a:t> </a:t>
            </a:r>
            <a:r>
              <a:rPr lang="en-US" baseline="0" dirty="0" err="1" smtClean="0"/>
              <a:t>Leka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C16FB84-1F9D-437C-8F63-F34103181FF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99B3D44-82BA-4C8E-A99C-F8EF03B2928B}" type="datetimeFigureOut">
              <a:rPr lang="en-US" smtClean="0"/>
              <a:pPr/>
              <a:t>4/2/2015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622A89A-CB62-477A-BE7E-1C5736A126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9B3D44-82BA-4C8E-A99C-F8EF03B2928B}"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2A89A-CB62-477A-BE7E-1C5736A126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9B3D44-82BA-4C8E-A99C-F8EF03B2928B}"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2A89A-CB62-477A-BE7E-1C5736A126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9B3D44-82BA-4C8E-A99C-F8EF03B2928B}"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2A89A-CB62-477A-BE7E-1C5736A126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9B3D44-82BA-4C8E-A99C-F8EF03B2928B}" type="datetimeFigureOut">
              <a:rPr lang="en-US" smtClean="0"/>
              <a:pPr/>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2A89A-CB62-477A-BE7E-1C5736A126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9B3D44-82BA-4C8E-A99C-F8EF03B2928B}"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2A89A-CB62-477A-BE7E-1C5736A126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9B3D44-82BA-4C8E-A99C-F8EF03B2928B}" type="datetimeFigureOut">
              <a:rPr lang="en-US" smtClean="0"/>
              <a:pPr/>
              <a:t>4/2/2015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22A89A-CB62-477A-BE7E-1C5736A126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9B3D44-82BA-4C8E-A99C-F8EF03B2928B}" type="datetimeFigureOut">
              <a:rPr lang="en-US" smtClean="0"/>
              <a:pPr/>
              <a:t>4/2/2015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22A89A-CB62-477A-BE7E-1C5736A126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B3D44-82BA-4C8E-A99C-F8EF03B2928B}" type="datetimeFigureOut">
              <a:rPr lang="en-US" smtClean="0"/>
              <a:pPr/>
              <a:t>4/2/2015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22A89A-CB62-477A-BE7E-1C5736A126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9B3D44-82BA-4C8E-A99C-F8EF03B2928B}"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2A89A-CB62-477A-BE7E-1C5736A126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9B3D44-82BA-4C8E-A99C-F8EF03B2928B}" type="datetimeFigureOut">
              <a:rPr lang="en-US" smtClean="0"/>
              <a:pPr/>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622A89A-CB62-477A-BE7E-1C5736A1266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9B3D44-82BA-4C8E-A99C-F8EF03B2928B}" type="datetimeFigureOut">
              <a:rPr lang="en-US" smtClean="0"/>
              <a:pPr/>
              <a:t>4/2/2015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22A89A-CB62-477A-BE7E-1C5736A1266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schooltoday.com/pollution/water-pollution/more-on-non-point-source-pollution.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schooltoday.com/ecosystems/what-is-a-foodchain.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eschooltoday.com/waste-recycling/what-is-composting.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schooltoday.com/pollution/air-pollution/what-is-air-pollution.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schooltoday.com/pollution/noise-pollution/what-is-nuisance.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Pollu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blipFill>
            <a:blip r:embed="rId3"/>
            <a:stretch>
              <a:fillRect/>
            </a:stretch>
          </a:blipFill>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3200" b="0" u="sng" dirty="0" smtClean="0">
                <a:solidFill>
                  <a:schemeClr val="tx1"/>
                </a:solidFill>
                <a:effectLst/>
                <a:latin typeface="Aardvark Cafe" pitchFamily="2" charset="0"/>
                <a:cs typeface="Times New Roman" pitchFamily="18" charset="0"/>
              </a:rPr>
              <a:t/>
            </a:r>
            <a:br>
              <a:rPr lang="en-US" sz="3200" b="0" u="sng" dirty="0" smtClean="0">
                <a:solidFill>
                  <a:schemeClr val="tx1"/>
                </a:solidFill>
                <a:effectLst/>
                <a:latin typeface="Aardvark Cafe" pitchFamily="2" charset="0"/>
                <a:cs typeface="Times New Roman" pitchFamily="18" charset="0"/>
              </a:rPr>
            </a:br>
            <a:r>
              <a:rPr lang="en-US" sz="3200" b="0" u="sng" dirty="0" smtClean="0">
                <a:solidFill>
                  <a:srgbClr val="FF0066"/>
                </a:solidFill>
                <a:effectLst/>
                <a:latin typeface="Aardvark Cafe" pitchFamily="2" charset="0"/>
                <a:cs typeface="Times New Roman" pitchFamily="18" charset="0"/>
              </a:rPr>
              <a:t/>
            </a:r>
            <a:br>
              <a:rPr lang="en-US" sz="3200" b="0" u="sng" dirty="0" smtClean="0">
                <a:solidFill>
                  <a:srgbClr val="FF0066"/>
                </a:solidFill>
                <a:effectLst/>
                <a:latin typeface="Aardvark Cafe" pitchFamily="2" charset="0"/>
                <a:cs typeface="Times New Roman" pitchFamily="18" charset="0"/>
              </a:rPr>
            </a:br>
            <a:r>
              <a:rPr lang="en-US" sz="3200" b="0" u="sng" dirty="0" smtClean="0">
                <a:solidFill>
                  <a:srgbClr val="FF0066"/>
                </a:solidFill>
                <a:effectLst/>
                <a:latin typeface="Aardvark Cafe" pitchFamily="2" charset="0"/>
                <a:cs typeface="Times New Roman" pitchFamily="18" charset="0"/>
              </a:rPr>
              <a:t/>
            </a:r>
            <a:br>
              <a:rPr lang="en-US" sz="3200" b="0" u="sng" dirty="0" smtClean="0">
                <a:solidFill>
                  <a:srgbClr val="FF0066"/>
                </a:solidFill>
                <a:effectLst/>
                <a:latin typeface="Aardvark Cafe" pitchFamily="2" charset="0"/>
                <a:cs typeface="Times New Roman" pitchFamily="18" charset="0"/>
              </a:rPr>
            </a:br>
            <a:r>
              <a:rPr lang="en-US" sz="3600" b="0" dirty="0" smtClean="0">
                <a:solidFill>
                  <a:srgbClr val="0000FF"/>
                </a:solidFill>
                <a:effectLst/>
                <a:latin typeface="Aardvark Cafe" pitchFamily="2" charset="0"/>
                <a:cs typeface="Times New Roman" pitchFamily="18" charset="0"/>
              </a:rPr>
              <a:t>Subject </a:t>
            </a:r>
            <a:r>
              <a:rPr lang="en-US" sz="4400" b="0" dirty="0" smtClean="0">
                <a:solidFill>
                  <a:srgbClr val="0000FF"/>
                </a:solidFill>
                <a:effectLst/>
                <a:latin typeface="Aardvark Cafe" pitchFamily="2" charset="0"/>
                <a:cs typeface="Times New Roman" pitchFamily="18" charset="0"/>
              </a:rPr>
              <a:t> </a:t>
            </a:r>
            <a:r>
              <a:rPr lang="en-US" sz="4400" b="0" dirty="0" smtClean="0">
                <a:solidFill>
                  <a:srgbClr val="0000FF"/>
                </a:solidFill>
                <a:effectLst/>
                <a:latin typeface="Aardvark Cafe" pitchFamily="2" charset="0"/>
                <a:cs typeface="Times New Roman" pitchFamily="18" charset="0"/>
              </a:rPr>
              <a:t>:  English </a:t>
            </a:r>
            <a:r>
              <a:rPr lang="en-US" sz="3600" b="0" dirty="0" smtClean="0">
                <a:solidFill>
                  <a:srgbClr val="0000FF"/>
                </a:solidFill>
                <a:effectLst/>
                <a:latin typeface="Aardvark Cafe" pitchFamily="2" charset="0"/>
                <a:cs typeface="Times New Roman" pitchFamily="18" charset="0"/>
              </a:rPr>
              <a:t>.</a:t>
            </a:r>
            <a:r>
              <a:rPr lang="en-US" sz="2400" b="0" u="sng" dirty="0" smtClean="0">
                <a:solidFill>
                  <a:schemeClr val="tx1"/>
                </a:solidFill>
                <a:effectLst/>
                <a:latin typeface="Impact" pitchFamily="34" charset="0"/>
              </a:rPr>
              <a:t/>
            </a:r>
            <a:br>
              <a:rPr lang="en-US" sz="2400" b="0" u="sng" dirty="0" smtClean="0">
                <a:solidFill>
                  <a:schemeClr val="tx1"/>
                </a:solidFill>
                <a:effectLst/>
                <a:latin typeface="Impact" pitchFamily="34" charset="0"/>
              </a:rPr>
            </a:br>
            <a:r>
              <a:rPr lang="en-US" sz="2400" b="0" u="sng" dirty="0" smtClean="0">
                <a:solidFill>
                  <a:schemeClr val="tx1"/>
                </a:solidFill>
                <a:effectLst/>
                <a:latin typeface="Impact" pitchFamily="34" charset="0"/>
              </a:rPr>
              <a:t/>
            </a:r>
            <a:br>
              <a:rPr lang="en-US" sz="2400" b="0" u="sng" dirty="0" smtClean="0">
                <a:solidFill>
                  <a:schemeClr val="tx1"/>
                </a:solidFill>
                <a:effectLst/>
                <a:latin typeface="Impact" pitchFamily="34" charset="0"/>
              </a:rPr>
            </a:br>
            <a: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ardvark Cafe" pitchFamily="2" charset="0"/>
              </a:rPr>
              <a:t>Topic </a:t>
            </a: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ardvark Cafe" pitchFamily="2" charset="0"/>
              </a:rPr>
              <a:t> :  PROTECT  the ENVIRONMENT .</a:t>
            </a:r>
            <a:r>
              <a:rPr lang="en-US" sz="2400" b="0" u="sng" dirty="0" smtClean="0">
                <a:solidFill>
                  <a:schemeClr val="tx1"/>
                </a:solidFill>
                <a:effectLst/>
                <a:latin typeface="Impact" pitchFamily="34" charset="0"/>
              </a:rPr>
              <a:t/>
            </a:r>
            <a:br>
              <a:rPr lang="en-US" sz="2400" b="0" u="sng" dirty="0" smtClean="0">
                <a:solidFill>
                  <a:schemeClr val="tx1"/>
                </a:solidFill>
                <a:effectLst/>
                <a:latin typeface="Impact" pitchFamily="34" charset="0"/>
              </a:rPr>
            </a:br>
            <a:r>
              <a:rPr lang="en-US" sz="2400" b="0" u="sng" dirty="0" smtClean="0">
                <a:solidFill>
                  <a:schemeClr val="tx1"/>
                </a:solidFill>
                <a:effectLst/>
                <a:latin typeface="Impact" pitchFamily="34" charset="0"/>
              </a:rPr>
              <a:t/>
            </a:r>
            <a:br>
              <a:rPr lang="en-US" sz="2400" b="0" u="sng" dirty="0" smtClean="0">
                <a:solidFill>
                  <a:schemeClr val="tx1"/>
                </a:solidFill>
                <a:effectLst/>
                <a:latin typeface="Impact" pitchFamily="34" charset="0"/>
              </a:rPr>
            </a:br>
            <a:r>
              <a:rPr lang="en-US" sz="2400" b="0" dirty="0" smtClean="0">
                <a:solidFill>
                  <a:srgbClr val="FFFF00"/>
                </a:solidFill>
                <a:effectLst/>
                <a:latin typeface="Aardvark Cafe" pitchFamily="2" charset="0"/>
              </a:rPr>
              <a:t>Class :  </a:t>
            </a:r>
            <a:r>
              <a:rPr lang="en-US" sz="2800" b="0" dirty="0" smtClean="0">
                <a:solidFill>
                  <a:srgbClr val="FFFF00"/>
                </a:solidFill>
                <a:effectLst/>
                <a:latin typeface="Aardvark Cafe" pitchFamily="2" charset="0"/>
              </a:rPr>
              <a:t>VII/I .</a:t>
            </a:r>
            <a:r>
              <a:rPr lang="en-US" sz="2200" b="0" u="sng" dirty="0" smtClean="0">
                <a:solidFill>
                  <a:schemeClr val="bg1"/>
                </a:solidFill>
                <a:effectLst/>
                <a:latin typeface="Impact" pitchFamily="34" charset="0"/>
              </a:rPr>
              <a:t/>
            </a:r>
            <a:br>
              <a:rPr lang="en-US" sz="2200" b="0" u="sng" dirty="0" smtClean="0">
                <a:solidFill>
                  <a:schemeClr val="bg1"/>
                </a:solidFill>
                <a:effectLst/>
                <a:latin typeface="Impact" pitchFamily="34" charset="0"/>
              </a:rPr>
            </a:br>
            <a:r>
              <a:rPr lang="en-US" sz="2700" b="0" u="sng" dirty="0" smtClean="0">
                <a:solidFill>
                  <a:schemeClr val="bg1"/>
                </a:solidFill>
                <a:effectLst/>
                <a:latin typeface="Impact" pitchFamily="34" charset="0"/>
              </a:rPr>
              <a:t/>
            </a:r>
            <a:br>
              <a:rPr lang="en-US" sz="2700" b="0" u="sng" dirty="0" smtClean="0">
                <a:solidFill>
                  <a:schemeClr val="bg1"/>
                </a:solidFill>
                <a:effectLst/>
                <a:latin typeface="Impact" pitchFamily="34" charset="0"/>
              </a:rPr>
            </a:br>
            <a:r>
              <a:rPr lang="en-US" sz="2700" b="0" u="sng" dirty="0" smtClean="0">
                <a:solidFill>
                  <a:schemeClr val="bg1"/>
                </a:solidFill>
                <a:effectLst/>
                <a:latin typeface="Impact" pitchFamily="34" charset="0"/>
              </a:rPr>
              <a:t/>
            </a:r>
            <a:br>
              <a:rPr lang="en-US" sz="2700" b="0" u="sng" dirty="0" smtClean="0">
                <a:solidFill>
                  <a:schemeClr val="bg1"/>
                </a:solidFill>
                <a:effectLst/>
                <a:latin typeface="Impact" pitchFamily="34" charset="0"/>
              </a:rPr>
            </a:br>
            <a:r>
              <a:rPr lang="en-US" sz="2400" b="0" dirty="0" smtClean="0">
                <a:solidFill>
                  <a:schemeClr val="accent3">
                    <a:lumMod val="20000"/>
                    <a:lumOff val="80000"/>
                  </a:schemeClr>
                </a:solidFill>
                <a:effectLst/>
                <a:latin typeface="Aardvark Cafe" pitchFamily="2" charset="0"/>
              </a:rPr>
              <a:t>Worked by </a:t>
            </a:r>
            <a:r>
              <a:rPr lang="en-US" sz="28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Xhesilda</a:t>
            </a:r>
            <a:r>
              <a:rPr lang="en-US" sz="24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Leti</a:t>
            </a:r>
            <a:r>
              <a:rPr lang="en-US" sz="2400" b="0" dirty="0" smtClean="0">
                <a:solidFill>
                  <a:schemeClr val="accent3">
                    <a:lumMod val="20000"/>
                    <a:lumOff val="80000"/>
                  </a:schemeClr>
                </a:solidFill>
                <a:effectLst/>
                <a:latin typeface="Aardvark Cafe" pitchFamily="2" charset="0"/>
              </a:rPr>
              <a:t> , Selma </a:t>
            </a:r>
            <a:r>
              <a:rPr lang="en-US" sz="2400" b="0" dirty="0" err="1" smtClean="0">
                <a:solidFill>
                  <a:schemeClr val="accent3">
                    <a:lumMod val="20000"/>
                    <a:lumOff val="80000"/>
                  </a:schemeClr>
                </a:solidFill>
                <a:effectLst/>
                <a:latin typeface="Aardvark Cafe" pitchFamily="2" charset="0"/>
              </a:rPr>
              <a:t>Gashi</a:t>
            </a:r>
            <a:r>
              <a:rPr lang="en-US" sz="2400" b="0" dirty="0" smtClean="0">
                <a:solidFill>
                  <a:schemeClr val="accent3">
                    <a:lumMod val="20000"/>
                    <a:lumOff val="80000"/>
                  </a:schemeClr>
                </a:solidFill>
                <a:effectLst/>
                <a:latin typeface="Aardvark Cafe" pitchFamily="2" charset="0"/>
              </a:rPr>
              <a:t> , </a:t>
            </a:r>
            <a:r>
              <a:rPr lang="en-US" sz="2400" b="0" dirty="0" err="1" smtClean="0">
                <a:solidFill>
                  <a:schemeClr val="accent3">
                    <a:lumMod val="20000"/>
                    <a:lumOff val="80000"/>
                  </a:schemeClr>
                </a:solidFill>
                <a:effectLst/>
                <a:latin typeface="Aardvark Cafe" pitchFamily="2" charset="0"/>
              </a:rPr>
              <a:t>Xhiberta</a:t>
            </a:r>
            <a:r>
              <a:rPr lang="en-US" sz="24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Leka</a:t>
            </a:r>
            <a:r>
              <a:rPr lang="en-US" sz="2400" b="0" dirty="0" smtClean="0">
                <a:solidFill>
                  <a:schemeClr val="accent3">
                    <a:lumMod val="20000"/>
                    <a:lumOff val="80000"/>
                  </a:schemeClr>
                </a:solidFill>
                <a:effectLst/>
                <a:latin typeface="Aardvark Cafe" pitchFamily="2" charset="0"/>
              </a:rPr>
              <a:t> , Paula </a:t>
            </a:r>
            <a:r>
              <a:rPr lang="en-US" sz="2400" b="0" dirty="0" err="1" smtClean="0">
                <a:solidFill>
                  <a:schemeClr val="accent3">
                    <a:lumMod val="20000"/>
                    <a:lumOff val="80000"/>
                  </a:schemeClr>
                </a:solidFill>
                <a:effectLst/>
                <a:latin typeface="Aardvark Cafe" pitchFamily="2" charset="0"/>
              </a:rPr>
              <a:t>Nuzi</a:t>
            </a:r>
            <a:r>
              <a:rPr lang="en-US" sz="2400" b="0" dirty="0" smtClean="0">
                <a:solidFill>
                  <a:schemeClr val="accent3">
                    <a:lumMod val="20000"/>
                    <a:lumOff val="80000"/>
                  </a:schemeClr>
                </a:solidFill>
                <a:effectLst/>
                <a:latin typeface="Aardvark Cafe" pitchFamily="2" charset="0"/>
              </a:rPr>
              <a:t> , </a:t>
            </a:r>
            <a:r>
              <a:rPr lang="en-US" sz="2400" b="0" dirty="0" err="1" smtClean="0">
                <a:solidFill>
                  <a:schemeClr val="accent3">
                    <a:lumMod val="20000"/>
                    <a:lumOff val="80000"/>
                  </a:schemeClr>
                </a:solidFill>
                <a:effectLst/>
                <a:latin typeface="Aardvark Cafe" pitchFamily="2" charset="0"/>
              </a:rPr>
              <a:t>Artiola</a:t>
            </a:r>
            <a:r>
              <a:rPr lang="en-US" sz="24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Sinanasi</a:t>
            </a:r>
            <a:r>
              <a:rPr lang="en-US" sz="24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Armend</a:t>
            </a:r>
            <a:r>
              <a:rPr lang="en-US" sz="24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Gjuta</a:t>
            </a:r>
            <a:r>
              <a:rPr lang="en-US" sz="24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Klevis</a:t>
            </a:r>
            <a:r>
              <a:rPr lang="en-US" sz="24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Cenalia</a:t>
            </a:r>
            <a:r>
              <a:rPr lang="en-US" sz="24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Kristian</a:t>
            </a:r>
            <a:r>
              <a:rPr lang="en-US" sz="24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Ndreu</a:t>
            </a:r>
            <a:r>
              <a:rPr lang="en-US" sz="24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Alesio</a:t>
            </a:r>
            <a:r>
              <a:rPr lang="en-US" sz="2400" b="0" dirty="0" smtClean="0">
                <a:solidFill>
                  <a:schemeClr val="accent3">
                    <a:lumMod val="20000"/>
                    <a:lumOff val="80000"/>
                  </a:schemeClr>
                </a:solidFill>
                <a:effectLst/>
                <a:latin typeface="Aardvark Cafe" pitchFamily="2" charset="0"/>
              </a:rPr>
              <a:t> </a:t>
            </a:r>
            <a:r>
              <a:rPr lang="en-US" sz="2400" b="0" dirty="0" err="1" smtClean="0">
                <a:solidFill>
                  <a:schemeClr val="accent3">
                    <a:lumMod val="20000"/>
                    <a:lumOff val="80000"/>
                  </a:schemeClr>
                </a:solidFill>
                <a:effectLst/>
                <a:latin typeface="Aardvark Cafe" pitchFamily="2" charset="0"/>
              </a:rPr>
              <a:t>Neli</a:t>
            </a:r>
            <a:r>
              <a:rPr lang="en-US" sz="2400" b="0" dirty="0" smtClean="0">
                <a:solidFill>
                  <a:schemeClr val="accent3">
                    <a:lumMod val="20000"/>
                    <a:lumOff val="80000"/>
                  </a:schemeClr>
                </a:solidFill>
                <a:effectLst/>
                <a:latin typeface="Aardvark Cafe" pitchFamily="2" charset="0"/>
              </a:rPr>
              <a:t> .  </a:t>
            </a:r>
            <a:r>
              <a:rPr lang="en-US" sz="2700" dirty="0" smtClean="0">
                <a:solidFill>
                  <a:schemeClr val="tx1"/>
                </a:solidFill>
                <a:effectLst/>
                <a:latin typeface="Impact" pitchFamily="34" charset="0"/>
              </a:rPr>
              <a:t/>
            </a:r>
            <a:br>
              <a:rPr lang="en-US" sz="2700" dirty="0" smtClean="0">
                <a:solidFill>
                  <a:schemeClr val="tx1"/>
                </a:solidFill>
                <a:effectLst/>
                <a:latin typeface="Impact" pitchFamily="34" charset="0"/>
              </a:rPr>
            </a:br>
            <a:r>
              <a:rPr lang="en-US" sz="2400" dirty="0" smtClean="0">
                <a:solidFill>
                  <a:schemeClr val="tx2"/>
                </a:solidFill>
              </a:rPr>
              <a:t/>
            </a:r>
            <a:br>
              <a:rPr lang="en-US" sz="2400" dirty="0" smtClean="0">
                <a:solidFill>
                  <a:schemeClr val="tx2"/>
                </a:solidFill>
              </a:rPr>
            </a:br>
            <a:r>
              <a:rPr lang="en-US" sz="2400" dirty="0" smtClean="0">
                <a:solidFill>
                  <a:schemeClr val="tx2"/>
                </a:solidFill>
              </a:rPr>
              <a:t/>
            </a:r>
            <a:br>
              <a:rPr lang="en-US" sz="2400" dirty="0" smtClean="0">
                <a:solidFill>
                  <a:schemeClr val="tx2"/>
                </a:solidFill>
              </a:rPr>
            </a:br>
            <a:endParaRPr lang="en-US" sz="2400" dirty="0">
              <a:solidFill>
                <a:schemeClr val="tx2"/>
              </a:solidFill>
            </a:endParaRPr>
          </a:p>
        </p:txBody>
      </p:sp>
      <p:sp>
        <p:nvSpPr>
          <p:cNvPr id="6" name="Rectangle 5"/>
          <p:cNvSpPr/>
          <p:nvPr/>
        </p:nvSpPr>
        <p:spPr>
          <a:xfrm>
            <a:off x="838200" y="152401"/>
            <a:ext cx="7848600" cy="1569660"/>
          </a:xfrm>
          <a:prstGeom prst="rect">
            <a:avLst/>
          </a:prstGeom>
          <a:noFill/>
          <a:ln>
            <a:noFill/>
          </a:ln>
          <a:effectLst/>
        </p:spPr>
        <p:txBody>
          <a:bodyPr wrap="square" lIns="91440" tIns="45720" rIns="91440" bIns="45720">
            <a:spAutoFit/>
          </a:bodyPr>
          <a:lstStyle/>
          <a:p>
            <a:pPr algn="ctr"/>
            <a:r>
              <a:rPr lang="en-US" sz="9600" b="1" dirty="0" smtClean="0">
                <a:ln w="10541" cmpd="sng">
                  <a:solidFill>
                    <a:schemeClr val="accent1">
                      <a:shade val="88000"/>
                      <a:satMod val="110000"/>
                    </a:schemeClr>
                  </a:solidFill>
                  <a:prstDash val="solid"/>
                </a:ln>
                <a:solidFill>
                  <a:srgbClr val="FF5050"/>
                </a:solidFill>
                <a:latin typeface="PrincetownD" pitchFamily="82" charset="0"/>
              </a:rPr>
              <a:t>project</a:t>
            </a:r>
            <a:endParaRPr lang="en-US" sz="9600" b="1" dirty="0">
              <a:ln w="10541" cmpd="sng">
                <a:solidFill>
                  <a:schemeClr val="accent1">
                    <a:shade val="88000"/>
                    <a:satMod val="110000"/>
                  </a:schemeClr>
                </a:solidFill>
                <a:prstDash val="solid"/>
              </a:ln>
              <a:solidFill>
                <a:srgbClr val="FF5050"/>
              </a:solidFill>
              <a:latin typeface="PrincetownD" pitchFamily="82" charset="0"/>
            </a:endParaRP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1600" b="1" dirty="0" smtClean="0"/>
              <a:t>     </a:t>
            </a:r>
          </a:p>
          <a:p>
            <a:pPr>
              <a:buNone/>
            </a:pPr>
            <a:r>
              <a:rPr lang="en-US" sz="1600" b="1" dirty="0" smtClean="0"/>
              <a:t> </a:t>
            </a:r>
          </a:p>
          <a:p>
            <a:pPr>
              <a:buNone/>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AIR POLLUTION </a:t>
            </a:r>
            <a:endParaRPr lang="en-US" sz="2800" b="1" dirty="0" smtClean="0"/>
          </a:p>
          <a:p>
            <a:pPr>
              <a:buNone/>
            </a:pPr>
            <a:endParaRPr lang="en-US" sz="1600" b="1" dirty="0" smtClean="0"/>
          </a:p>
          <a:p>
            <a:pPr>
              <a:buNone/>
            </a:pPr>
            <a:r>
              <a:rPr lang="en-US" sz="1600" b="1" dirty="0" smtClean="0">
                <a:solidFill>
                  <a:srgbClr val="BA249A"/>
                </a:solidFill>
              </a:rPr>
              <a:t>Air pollution occurs when gases, dust particles, fumes (or smoke) or </a:t>
            </a:r>
            <a:r>
              <a:rPr lang="en-US" sz="1600" b="1" dirty="0" err="1" smtClean="0">
                <a:solidFill>
                  <a:srgbClr val="BA249A"/>
                </a:solidFill>
              </a:rPr>
              <a:t>odour</a:t>
            </a:r>
            <a:r>
              <a:rPr lang="en-US" sz="1600" b="1" dirty="0" smtClean="0">
                <a:solidFill>
                  <a:srgbClr val="BA249A"/>
                </a:solidFill>
              </a:rPr>
              <a:t> are introduced into the atmosphere in a way that makes it harmful to humans, animals and plant</a:t>
            </a:r>
            <a:r>
              <a:rPr lang="en-US" sz="1600" dirty="0" smtClean="0">
                <a:solidFill>
                  <a:srgbClr val="BA249A"/>
                </a:solidFill>
              </a:rPr>
              <a:t>. This is because the air becomes dirty (contaminated or unclean). </a:t>
            </a:r>
            <a:br>
              <a:rPr lang="en-US" sz="1600" dirty="0" smtClean="0">
                <a:solidFill>
                  <a:srgbClr val="BA249A"/>
                </a:solidFill>
              </a:rPr>
            </a:br>
            <a:r>
              <a:rPr lang="en-US" sz="1600" dirty="0" smtClean="0">
                <a:solidFill>
                  <a:srgbClr val="BA249A"/>
                </a:solidFill>
              </a:rPr>
              <a:t>The Earth is surrounded by a blanket of air (made up of various gases) called the atmosphere. The atmosphere helps protect the Earth and allow life to exist. Without it, we would be burned by the intense heat of the sun during the day or frozen by the very low temperatures at night.</a:t>
            </a:r>
          </a:p>
          <a:p>
            <a:pPr>
              <a:buNone/>
            </a:pPr>
            <a:r>
              <a:rPr lang="en-US" sz="1600" dirty="0" smtClean="0">
                <a:solidFill>
                  <a:srgbClr val="BA249A"/>
                </a:solidFill>
              </a:rPr>
              <a:t>         Any additional gas, particles or </a:t>
            </a:r>
            <a:r>
              <a:rPr lang="en-US" sz="1600" dirty="0" err="1" smtClean="0">
                <a:solidFill>
                  <a:srgbClr val="BA249A"/>
                </a:solidFill>
              </a:rPr>
              <a:t>odours</a:t>
            </a:r>
            <a:r>
              <a:rPr lang="en-US" sz="1600" dirty="0" smtClean="0">
                <a:solidFill>
                  <a:srgbClr val="BA249A"/>
                </a:solidFill>
              </a:rPr>
              <a:t> that are introduced into the air (either by nature or human activity) to distort this natural balance and cause harm to living things can be called air pollution.</a:t>
            </a:r>
          </a:p>
          <a:p>
            <a:pPr fontAlgn="base">
              <a:buNone/>
            </a:pPr>
            <a:r>
              <a:rPr lang="en-US" sz="1600" dirty="0" smtClean="0">
                <a:solidFill>
                  <a:srgbClr val="BA249A"/>
                </a:solidFill>
              </a:rPr>
              <a:t>       Things that pollute the air are called pollutants. Examples of pollutants include nitrogen oxides, carbon monoxides, hydrocarbons, </a:t>
            </a:r>
            <a:r>
              <a:rPr lang="en-US" sz="1600" dirty="0" err="1" smtClean="0">
                <a:solidFill>
                  <a:srgbClr val="BA249A"/>
                </a:solidFill>
              </a:rPr>
              <a:t>sulphur</a:t>
            </a:r>
            <a:r>
              <a:rPr lang="en-US" sz="1600" dirty="0" smtClean="0">
                <a:solidFill>
                  <a:srgbClr val="BA249A"/>
                </a:solidFill>
              </a:rPr>
              <a:t> oxides (usually from factories), sand or dust particles, and organic compounds that can evaporate and enter the atmosphere.</a:t>
            </a:r>
            <a:br>
              <a:rPr lang="en-US" sz="1600" dirty="0" smtClean="0">
                <a:solidFill>
                  <a:srgbClr val="BA249A"/>
                </a:solidFill>
              </a:rPr>
            </a:br>
            <a:r>
              <a:rPr lang="en-US" sz="1600" dirty="0" smtClean="0">
                <a:solidFill>
                  <a:srgbClr val="FFFF00"/>
                </a:solidFill>
              </a:rPr>
              <a:t>There are two types of pollutants:</a:t>
            </a:r>
            <a:r>
              <a:rPr lang="en-US" sz="1600" dirty="0" smtClean="0">
                <a:solidFill>
                  <a:srgbClr val="BA249A"/>
                </a:solidFill>
              </a:rPr>
              <a:t/>
            </a:r>
            <a:br>
              <a:rPr lang="en-US" sz="1600" dirty="0" smtClean="0">
                <a:solidFill>
                  <a:srgbClr val="BA249A"/>
                </a:solidFill>
              </a:rPr>
            </a:br>
            <a:r>
              <a:rPr lang="en-US" sz="1600" b="1" dirty="0" smtClean="0">
                <a:solidFill>
                  <a:srgbClr val="BA249A"/>
                </a:solidFill>
              </a:rPr>
              <a:t>Primary pollutants</a:t>
            </a:r>
            <a:r>
              <a:rPr lang="en-US" sz="1600" dirty="0" smtClean="0">
                <a:solidFill>
                  <a:srgbClr val="BA249A"/>
                </a:solidFill>
              </a:rPr>
              <a:t> are those gases or particles that are pumped into the air to make it unclean. They include carbon monoxide from automobile (cars) exhausts and sulfur dioxide from the combustion of coal.</a:t>
            </a:r>
            <a:br>
              <a:rPr lang="en-US" sz="1600" dirty="0" smtClean="0">
                <a:solidFill>
                  <a:srgbClr val="BA249A"/>
                </a:solidFill>
              </a:rPr>
            </a:br>
            <a:r>
              <a:rPr lang="en-US" sz="1600" b="1" dirty="0" smtClean="0">
                <a:solidFill>
                  <a:srgbClr val="BA249A"/>
                </a:solidFill>
              </a:rPr>
              <a:t>Secondary pollutants:</a:t>
            </a:r>
            <a:r>
              <a:rPr lang="en-US" sz="1600" dirty="0" smtClean="0">
                <a:solidFill>
                  <a:srgbClr val="BA249A"/>
                </a:solidFill>
              </a:rPr>
              <a:t> When pollutants in the air mix up in a chemical reaction, they form an even more dangerous chemical. Photochemical smog is an example of this, and is a secondary pollutant.</a:t>
            </a:r>
            <a:endParaRPr lang="en-US" sz="1600" b="1" dirty="0" smtClean="0">
              <a:solidFill>
                <a:srgbClr val="BA249A"/>
              </a:solidFill>
            </a:endParaRPr>
          </a:p>
        </p:txBody>
      </p:sp>
    </p:spTree>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buNone/>
            </a:pPr>
            <a:r>
              <a:rPr lang="en-US" sz="1400" dirty="0" smtClean="0"/>
              <a:t/>
            </a:r>
            <a:br>
              <a:rPr lang="en-US" sz="1400" dirty="0" smtClean="0"/>
            </a:br>
            <a:endParaRPr lang="en-US" sz="1400" dirty="0" smtClean="0"/>
          </a:p>
          <a:p>
            <a:pPr>
              <a:buNone/>
            </a:pPr>
            <a:r>
              <a:rPr lang="en-US" sz="1400" b="1" dirty="0" smtClean="0"/>
              <a:t>       </a:t>
            </a:r>
          </a:p>
          <a:p>
            <a:pPr>
              <a:buNone/>
            </a:pPr>
            <a:r>
              <a:rPr lang="en-US" sz="21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Why is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AIR POLLUTION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such an important issue ?</a:t>
            </a:r>
            <a:endParaRPr lang="en-US" sz="19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buNone/>
            </a:pPr>
            <a:endParaRPr lang="en-US" sz="1400" b="1" dirty="0" smtClean="0"/>
          </a:p>
          <a:p>
            <a:pPr>
              <a:buNone/>
            </a:pPr>
            <a:r>
              <a:rPr lang="en-US" sz="1400" b="1" dirty="0" smtClean="0"/>
              <a:t>  </a:t>
            </a:r>
          </a:p>
          <a:p>
            <a:pPr>
              <a:buNone/>
            </a:pPr>
            <a:r>
              <a:rPr lang="en-US" sz="1700" b="1" dirty="0" smtClean="0">
                <a:solidFill>
                  <a:srgbClr val="0000CC"/>
                </a:solidFill>
              </a:rPr>
              <a:t>          Your Health</a:t>
            </a:r>
            <a:r>
              <a:rPr lang="en-US" sz="1700" dirty="0" smtClean="0">
                <a:solidFill>
                  <a:srgbClr val="0000CC"/>
                </a:solidFill>
              </a:rPr>
              <a:t/>
            </a:r>
            <a:br>
              <a:rPr lang="en-US" sz="1700" dirty="0" smtClean="0">
                <a:solidFill>
                  <a:srgbClr val="0000CC"/>
                </a:solidFill>
              </a:rPr>
            </a:br>
            <a:r>
              <a:rPr lang="en-US" sz="1700" dirty="0" smtClean="0">
                <a:solidFill>
                  <a:srgbClr val="0000CC"/>
                </a:solidFill>
              </a:rPr>
              <a:t>Dangerous chemicals such as benzene or vinyl chloride in the air causes cancer, birth defects, long term </a:t>
            </a:r>
            <a:br>
              <a:rPr lang="en-US" sz="1700" dirty="0" smtClean="0">
                <a:solidFill>
                  <a:srgbClr val="0000CC"/>
                </a:solidFill>
              </a:rPr>
            </a:br>
            <a:r>
              <a:rPr lang="en-US" sz="1700" dirty="0" smtClean="0">
                <a:solidFill>
                  <a:srgbClr val="0000CC"/>
                </a:solidFill>
              </a:rPr>
              <a:t>injury to the lungs, as well as brain and nerve damage when people breath it. And in some cases, breathing </a:t>
            </a:r>
            <a:br>
              <a:rPr lang="en-US" sz="1700" dirty="0" smtClean="0">
                <a:solidFill>
                  <a:srgbClr val="0000CC"/>
                </a:solidFill>
              </a:rPr>
            </a:br>
            <a:r>
              <a:rPr lang="en-US" sz="1700" dirty="0" smtClean="0">
                <a:solidFill>
                  <a:srgbClr val="0000CC"/>
                </a:solidFill>
              </a:rPr>
              <a:t>these chemicals can even cause death. Breathing contaminated air can make your eyes and nose burn and </a:t>
            </a:r>
            <a:br>
              <a:rPr lang="en-US" sz="1700" dirty="0" smtClean="0">
                <a:solidFill>
                  <a:srgbClr val="0000CC"/>
                </a:solidFill>
              </a:rPr>
            </a:br>
            <a:r>
              <a:rPr lang="en-US" sz="1700" dirty="0" smtClean="0">
                <a:solidFill>
                  <a:srgbClr val="0000CC"/>
                </a:solidFill>
              </a:rPr>
              <a:t>trigger respiratory problems, especially for people with asthma. In recent years, scientists have shown that</a:t>
            </a:r>
            <a:br>
              <a:rPr lang="en-US" sz="1700" dirty="0" smtClean="0">
                <a:solidFill>
                  <a:srgbClr val="0000CC"/>
                </a:solidFill>
              </a:rPr>
            </a:br>
            <a:r>
              <a:rPr lang="en-US" sz="1700" dirty="0" smtClean="0">
                <a:solidFill>
                  <a:srgbClr val="0000CC"/>
                </a:solidFill>
              </a:rPr>
              <a:t>air pollution from cars, factories and power plants is a major cause of asthma attacks. </a:t>
            </a:r>
            <a:br>
              <a:rPr lang="en-US" sz="1700" dirty="0" smtClean="0">
                <a:solidFill>
                  <a:srgbClr val="0000CC"/>
                </a:solidFill>
              </a:rPr>
            </a:br>
            <a:r>
              <a:rPr lang="en-US" sz="1700" dirty="0" smtClean="0">
                <a:solidFill>
                  <a:srgbClr val="0000CC"/>
                </a:solidFill>
              </a:rPr>
              <a:t>For example: "And more than 131 million Americans — over 40 percent of the nation's population - live in areas </a:t>
            </a:r>
            <a:br>
              <a:rPr lang="en-US" sz="1700" dirty="0" smtClean="0">
                <a:solidFill>
                  <a:srgbClr val="0000CC"/>
                </a:solidFill>
              </a:rPr>
            </a:br>
            <a:r>
              <a:rPr lang="en-US" sz="1700" dirty="0" smtClean="0">
                <a:solidFill>
                  <a:srgbClr val="0000CC"/>
                </a:solidFill>
              </a:rPr>
              <a:t>with bad air. Roughly 30 percent of childhood asthma is due to environmental exposures, costing the nation </a:t>
            </a:r>
            <a:br>
              <a:rPr lang="en-US" sz="1700" dirty="0" smtClean="0">
                <a:solidFill>
                  <a:srgbClr val="0000CC"/>
                </a:solidFill>
              </a:rPr>
            </a:br>
            <a:r>
              <a:rPr lang="en-US" sz="1700" dirty="0" smtClean="0">
                <a:solidFill>
                  <a:srgbClr val="0000CC"/>
                </a:solidFill>
              </a:rPr>
              <a:t>$2 billion per year". </a:t>
            </a:r>
            <a:r>
              <a:rPr lang="en-US" sz="1700" i="1" dirty="0" smtClean="0">
                <a:solidFill>
                  <a:srgbClr val="0000CC"/>
                </a:solidFill>
              </a:rPr>
              <a:t>Source: Natural Resources Defense Council: </a:t>
            </a:r>
            <a:r>
              <a:rPr lang="en-US" sz="1700" dirty="0" smtClean="0">
                <a:solidFill>
                  <a:srgbClr val="0000CC"/>
                </a:solidFill>
              </a:rPr>
              <a:t/>
            </a:r>
            <a:br>
              <a:rPr lang="en-US" sz="1700" dirty="0" smtClean="0">
                <a:solidFill>
                  <a:srgbClr val="0000CC"/>
                </a:solidFill>
              </a:rPr>
            </a:br>
            <a:endParaRPr lang="en-US" sz="1700" dirty="0" smtClean="0">
              <a:solidFill>
                <a:srgbClr val="0000CC"/>
              </a:solidFill>
            </a:endParaRPr>
          </a:p>
          <a:p>
            <a:pPr>
              <a:buNone/>
            </a:pPr>
            <a:r>
              <a:rPr lang="en-US" sz="1700" b="1" dirty="0" smtClean="0">
                <a:solidFill>
                  <a:srgbClr val="0000CC"/>
                </a:solidFill>
              </a:rPr>
              <a:t>           The Environment</a:t>
            </a:r>
            <a:r>
              <a:rPr lang="en-US" sz="1700" dirty="0" smtClean="0">
                <a:solidFill>
                  <a:srgbClr val="0000CC"/>
                </a:solidFill>
              </a:rPr>
              <a:t/>
            </a:r>
            <a:br>
              <a:rPr lang="en-US" sz="1700" dirty="0" smtClean="0">
                <a:solidFill>
                  <a:srgbClr val="0000CC"/>
                </a:solidFill>
              </a:rPr>
            </a:br>
            <a:r>
              <a:rPr lang="en-US" sz="1700" dirty="0" smtClean="0">
                <a:solidFill>
                  <a:srgbClr val="0000CC"/>
                </a:solidFill>
              </a:rPr>
              <a:t>Poisonous air pollutants (toxic chemicals in the air) can form acid rain. It can also form dangerous ground</a:t>
            </a:r>
            <a:br>
              <a:rPr lang="en-US" sz="1700" dirty="0" smtClean="0">
                <a:solidFill>
                  <a:srgbClr val="0000CC"/>
                </a:solidFill>
              </a:rPr>
            </a:br>
            <a:r>
              <a:rPr lang="en-US" sz="1700" dirty="0" smtClean="0">
                <a:solidFill>
                  <a:srgbClr val="0000CC"/>
                </a:solidFill>
              </a:rPr>
              <a:t>level ozone. These destroy trees, crops, farms, animals and continue to make water bodies harmful to </a:t>
            </a:r>
            <a:br>
              <a:rPr lang="en-US" sz="1700" dirty="0" smtClean="0">
                <a:solidFill>
                  <a:srgbClr val="0000CC"/>
                </a:solidFill>
              </a:rPr>
            </a:br>
            <a:r>
              <a:rPr lang="en-US" sz="1700" dirty="0" smtClean="0">
                <a:solidFill>
                  <a:srgbClr val="0000CC"/>
                </a:solidFill>
              </a:rPr>
              <a:t>humans and animals that live and depend on water.</a:t>
            </a:r>
            <a:br>
              <a:rPr lang="en-US" sz="1700" dirty="0" smtClean="0">
                <a:solidFill>
                  <a:srgbClr val="0000CC"/>
                </a:solidFill>
              </a:rPr>
            </a:br>
            <a:endParaRPr lang="en-US" sz="1700" dirty="0" smtClean="0">
              <a:solidFill>
                <a:srgbClr val="0000CC"/>
              </a:solidFill>
            </a:endParaRPr>
          </a:p>
          <a:p>
            <a:pPr>
              <a:buNone/>
            </a:pPr>
            <a:r>
              <a:rPr lang="en-US" sz="1700" b="1" dirty="0" smtClean="0">
                <a:solidFill>
                  <a:srgbClr val="0000CC"/>
                </a:solidFill>
              </a:rPr>
              <a:t>            The Economy</a:t>
            </a:r>
          </a:p>
          <a:p>
            <a:pPr>
              <a:buNone/>
            </a:pPr>
            <a:r>
              <a:rPr lang="en-US" sz="1700" b="1" dirty="0" smtClean="0">
                <a:solidFill>
                  <a:srgbClr val="0000CC"/>
                </a:solidFill>
              </a:rPr>
              <a:t>        </a:t>
            </a:r>
            <a:r>
              <a:rPr lang="en-US" sz="1700" dirty="0" smtClean="0">
                <a:solidFill>
                  <a:srgbClr val="0000CC"/>
                </a:solidFill>
              </a:rPr>
              <a:t>The effect of air pollution on the economy may be a derived one. In simple language, the economy thrives when </a:t>
            </a:r>
            <a:br>
              <a:rPr lang="en-US" sz="1700" dirty="0" smtClean="0">
                <a:solidFill>
                  <a:srgbClr val="0000CC"/>
                </a:solidFill>
              </a:rPr>
            </a:br>
            <a:r>
              <a:rPr lang="en-US" sz="1700" dirty="0" smtClean="0">
                <a:solidFill>
                  <a:srgbClr val="0000CC"/>
                </a:solidFill>
              </a:rPr>
              <a:t>people are healthy, and business that depend on cultivated raw materials and natural resources are running at</a:t>
            </a:r>
            <a:br>
              <a:rPr lang="en-US" sz="1700" dirty="0" smtClean="0">
                <a:solidFill>
                  <a:srgbClr val="0000CC"/>
                </a:solidFill>
              </a:rPr>
            </a:br>
            <a:r>
              <a:rPr lang="en-US" sz="1700" dirty="0" smtClean="0">
                <a:solidFill>
                  <a:srgbClr val="0000CC"/>
                </a:solidFill>
              </a:rPr>
              <a:t>full efficiency. Air pollution reduces agricultural crop and commercial forest yields by billions of dollars each year. </a:t>
            </a:r>
            <a:br>
              <a:rPr lang="en-US" sz="1700" dirty="0" smtClean="0">
                <a:solidFill>
                  <a:srgbClr val="0000CC"/>
                </a:solidFill>
              </a:rPr>
            </a:br>
            <a:r>
              <a:rPr lang="en-US" sz="1700" dirty="0" smtClean="0">
                <a:solidFill>
                  <a:srgbClr val="0000CC"/>
                </a:solidFill>
              </a:rPr>
              <a:t>This in addition to people staying off work for health reasons can cost the economy greatly. When pollution occurs in the air, it can easily travel and spread, and because we breathe in air, we cannot easily avoid it. </a:t>
            </a:r>
          </a:p>
          <a:p>
            <a:pPr>
              <a:buNone/>
            </a:pPr>
            <a:endParaRPr lang="en-US" sz="1500" dirty="0" smtClean="0"/>
          </a:p>
          <a:p>
            <a:pPr>
              <a:buNone/>
            </a:pPr>
            <a:r>
              <a:rPr lang="en-US" sz="1400" dirty="0" smtClean="0"/>
              <a:t/>
            </a:r>
            <a:br>
              <a:rPr lang="en-US" sz="1400" dirty="0" smtClean="0"/>
            </a:br>
            <a:r>
              <a:rPr lang="en-US" sz="1400" dirty="0" smtClean="0"/>
              <a:t/>
            </a:r>
            <a:br>
              <a:rPr lang="en-US" sz="1400" dirty="0" smtClean="0"/>
            </a:br>
            <a:endParaRPr lang="en-US" sz="1400" dirty="0" smtClean="0"/>
          </a:p>
          <a:p>
            <a:endParaRPr lang="en-US" sz="1400" dirty="0"/>
          </a:p>
        </p:txBody>
      </p:sp>
    </p:spTree>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None/>
            </a:pPr>
            <a:r>
              <a:rPr lang="en-US" sz="1600" dirty="0" smtClean="0"/>
              <a:t/>
            </a:r>
            <a:br>
              <a:rPr lang="en-US" sz="1600" dirty="0" smtClean="0"/>
            </a:br>
            <a:endParaRPr lang="en-US" sz="1600" dirty="0" smtClean="0"/>
          </a:p>
          <a:p>
            <a:pPr>
              <a:buNone/>
            </a:pPr>
            <a: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WHAT CAUSES OF AIR POLLUTION ?</a:t>
            </a:r>
            <a:r>
              <a:rPr lang="en-US" sz="1700" dirty="0" smtClean="0"/>
              <a:t/>
            </a:r>
            <a:br>
              <a:rPr lang="en-US" sz="1700" dirty="0" smtClean="0"/>
            </a:br>
            <a:r>
              <a:rPr lang="en-US" sz="1600" dirty="0" smtClean="0">
                <a:solidFill>
                  <a:srgbClr val="7030A0"/>
                </a:solidFill>
                <a:latin typeface="Times New Roman" pitchFamily="18" charset="0"/>
                <a:cs typeface="Times New Roman" pitchFamily="18" charset="0"/>
              </a:rPr>
              <a:t>Air pollution can result from both human and natural actions. Natural events that pollute the air include forest fires, volcanic eruptions, wind erosion, pollen dispersal, evaporation of organic compounds and natural radioactivity. Pollution from natural occurrences are not very often.</a:t>
            </a:r>
            <a:br>
              <a:rPr lang="en-US" sz="1600" dirty="0" smtClean="0">
                <a:solidFill>
                  <a:srgbClr val="7030A0"/>
                </a:solidFill>
                <a:latin typeface="Times New Roman" pitchFamily="18" charset="0"/>
                <a:cs typeface="Times New Roman" pitchFamily="18" charset="0"/>
              </a:rPr>
            </a:br>
            <a:r>
              <a:rPr lang="en-US" sz="1600" dirty="0" smtClean="0">
                <a:solidFill>
                  <a:srgbClr val="7030A0"/>
                </a:solidFill>
                <a:latin typeface="Times New Roman" pitchFamily="18" charset="0"/>
                <a:cs typeface="Times New Roman" pitchFamily="18" charset="0"/>
              </a:rPr>
              <a:t> </a:t>
            </a:r>
            <a:r>
              <a:rPr lang="en-US" sz="1600" dirty="0" smtClean="0">
                <a:solidFill>
                  <a:srgbClr val="FFFF00"/>
                </a:solidFill>
                <a:latin typeface="Times New Roman" pitchFamily="18" charset="0"/>
                <a:cs typeface="Times New Roman" pitchFamily="18" charset="0"/>
              </a:rPr>
              <a:t>Human activities that result in air pollution include:</a:t>
            </a:r>
          </a:p>
          <a:p>
            <a:pPr>
              <a:buNone/>
            </a:pPr>
            <a:r>
              <a:rPr lang="en-US" sz="1600" dirty="0" smtClean="0">
                <a:solidFill>
                  <a:srgbClr val="7030A0"/>
                </a:solidFill>
                <a:latin typeface="Times New Roman" pitchFamily="18" charset="0"/>
                <a:cs typeface="Times New Roman" pitchFamily="18" charset="0"/>
              </a:rPr>
              <a:t>           </a:t>
            </a:r>
            <a:r>
              <a:rPr lang="en-US" sz="1600" dirty="0" smtClean="0">
                <a:solidFill>
                  <a:srgbClr val="FF0066"/>
                </a:solidFill>
                <a:latin typeface="Times New Roman" pitchFamily="18" charset="0"/>
                <a:cs typeface="Times New Roman" pitchFamily="18" charset="0"/>
              </a:rPr>
              <a:t>1. Emissions from industries and manufacturing activities</a:t>
            </a:r>
            <a:r>
              <a:rPr lang="en-US" sz="1600" dirty="0" smtClean="0">
                <a:solidFill>
                  <a:srgbClr val="7030A0"/>
                </a:solidFill>
                <a:latin typeface="Times New Roman" pitchFamily="18" charset="0"/>
                <a:cs typeface="Times New Roman" pitchFamily="18" charset="0"/>
              </a:rPr>
              <a:t/>
            </a:r>
            <a:br>
              <a:rPr lang="en-US" sz="1600" dirty="0" smtClean="0">
                <a:solidFill>
                  <a:srgbClr val="7030A0"/>
                </a:solidFill>
                <a:latin typeface="Times New Roman" pitchFamily="18" charset="0"/>
                <a:cs typeface="Times New Roman" pitchFamily="18" charset="0"/>
              </a:rPr>
            </a:br>
            <a:r>
              <a:rPr lang="en-US" sz="1600" dirty="0" smtClean="0">
                <a:solidFill>
                  <a:srgbClr val="7030A0"/>
                </a:solidFill>
                <a:latin typeface="Times New Roman" pitchFamily="18" charset="0"/>
                <a:cs typeface="Times New Roman" pitchFamily="18" charset="0"/>
              </a:rPr>
              <a:t>Consider a typical manufacturing plant: You will notice that there are long tubes (called chimneys) erected high into the air, with lots of smoke and fumes coming out of it. Waste incinerators, manufacturing industries and power plants emit high levels of carbon monoxide, organic compounds, and chemicals into the air. This happens almost everywhere that people live. Petroleum refineries also release lots of hydrocarbons into the air.</a:t>
            </a:r>
          </a:p>
          <a:p>
            <a:pPr>
              <a:buNone/>
            </a:pPr>
            <a:r>
              <a:rPr lang="en-US" sz="1600" dirty="0" smtClean="0">
                <a:solidFill>
                  <a:srgbClr val="FF0066"/>
                </a:solidFill>
                <a:latin typeface="Times New Roman" pitchFamily="18" charset="0"/>
                <a:cs typeface="Times New Roman" pitchFamily="18" charset="0"/>
              </a:rPr>
              <a:t>             2. Burning Fossil Fuels</a:t>
            </a:r>
            <a:r>
              <a:rPr lang="en-US" sz="1600" dirty="0" smtClean="0">
                <a:solidFill>
                  <a:srgbClr val="7030A0"/>
                </a:solidFill>
                <a:latin typeface="Times New Roman" pitchFamily="18" charset="0"/>
                <a:cs typeface="Times New Roman" pitchFamily="18" charset="0"/>
              </a:rPr>
              <a:t/>
            </a:r>
            <a:br>
              <a:rPr lang="en-US" sz="1600" dirty="0" smtClean="0">
                <a:solidFill>
                  <a:srgbClr val="7030A0"/>
                </a:solidFill>
                <a:latin typeface="Times New Roman" pitchFamily="18" charset="0"/>
                <a:cs typeface="Times New Roman" pitchFamily="18" charset="0"/>
              </a:rPr>
            </a:br>
            <a:r>
              <a:rPr lang="en-US" sz="1600" dirty="0" smtClean="0">
                <a:solidFill>
                  <a:srgbClr val="7030A0"/>
                </a:solidFill>
                <a:latin typeface="Times New Roman" pitchFamily="18" charset="0"/>
                <a:cs typeface="Times New Roman" pitchFamily="18" charset="0"/>
              </a:rPr>
              <a:t>After the industrial age, transportation has become a key part of our lives. Cars and heavy duty trucks, trains, shipping vessels and airplanes all burn lots of fossil fuels to work. Emissions from automobile engines contain both primary and secondary pollutants. This is a major cause of pollution, and one that is very difficult to manage. This is because humans rely heavily on vehicles and engines for transporting people, good and services.</a:t>
            </a:r>
            <a:br>
              <a:rPr lang="en-US" sz="1600" dirty="0" smtClean="0">
                <a:solidFill>
                  <a:srgbClr val="7030A0"/>
                </a:solidFill>
                <a:latin typeface="Times New Roman" pitchFamily="18" charset="0"/>
                <a:cs typeface="Times New Roman" pitchFamily="18" charset="0"/>
              </a:rPr>
            </a:br>
            <a:r>
              <a:rPr lang="en-US" sz="1600" dirty="0" smtClean="0">
                <a:solidFill>
                  <a:srgbClr val="7030A0"/>
                </a:solidFill>
                <a:latin typeface="Times New Roman" pitchFamily="18" charset="0"/>
                <a:cs typeface="Times New Roman" pitchFamily="18" charset="0"/>
              </a:rPr>
              <a:t>Fumes from car </a:t>
            </a:r>
            <a:r>
              <a:rPr lang="en-US" sz="1600" dirty="0" err="1" smtClean="0">
                <a:solidFill>
                  <a:srgbClr val="7030A0"/>
                </a:solidFill>
                <a:latin typeface="Times New Roman" pitchFamily="18" charset="0"/>
                <a:cs typeface="Times New Roman" pitchFamily="18" charset="0"/>
              </a:rPr>
              <a:t>exhauts</a:t>
            </a:r>
            <a:r>
              <a:rPr lang="en-US" sz="1600" dirty="0" smtClean="0">
                <a:solidFill>
                  <a:srgbClr val="7030A0"/>
                </a:solidFill>
                <a:latin typeface="Times New Roman" pitchFamily="18" charset="0"/>
                <a:cs typeface="Times New Roman" pitchFamily="18" charset="0"/>
              </a:rPr>
              <a:t> contain dangerous gases such as carbon monoxide, oxides of nitrogen, hydrocarbons and particulates. On their own, they cause great harm to people who breath them. Additionally, they react with environmental gases to create further toxic gases. </a:t>
            </a:r>
          </a:p>
          <a:p>
            <a:pPr>
              <a:buNone/>
            </a:pPr>
            <a:r>
              <a:rPr lang="en-US" sz="1600" dirty="0" smtClean="0">
                <a:solidFill>
                  <a:srgbClr val="FF0066"/>
                </a:solidFill>
                <a:latin typeface="Times New Roman" pitchFamily="18" charset="0"/>
                <a:cs typeface="Times New Roman" pitchFamily="18" charset="0"/>
              </a:rPr>
              <a:t>            3. Household and Farming Chemicals</a:t>
            </a:r>
            <a:r>
              <a:rPr lang="en-US" sz="1600" dirty="0" smtClean="0">
                <a:solidFill>
                  <a:srgbClr val="7030A0"/>
                </a:solidFill>
                <a:latin typeface="Times New Roman" pitchFamily="18" charset="0"/>
                <a:cs typeface="Times New Roman" pitchFamily="18" charset="0"/>
              </a:rPr>
              <a:t/>
            </a:r>
            <a:br>
              <a:rPr lang="en-US" sz="1600" dirty="0" smtClean="0">
                <a:solidFill>
                  <a:srgbClr val="7030A0"/>
                </a:solidFill>
                <a:latin typeface="Times New Roman" pitchFamily="18" charset="0"/>
                <a:cs typeface="Times New Roman" pitchFamily="18" charset="0"/>
              </a:rPr>
            </a:br>
            <a:r>
              <a:rPr lang="en-US" sz="1600" dirty="0" smtClean="0">
                <a:solidFill>
                  <a:srgbClr val="7030A0"/>
                </a:solidFill>
                <a:latin typeface="Times New Roman" pitchFamily="18" charset="0"/>
                <a:cs typeface="Times New Roman" pitchFamily="18" charset="0"/>
              </a:rPr>
              <a:t>Crop dusting, fumigating homes, household cleaning products or painting supplies, over the counter insect/pest killers, fertilizer dust emit harmful chemicals into the air and cause pollution. In many case, when we use these chemicals at home or offices with no or little ventilation, we may fall ill if we breathe them.</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t/>
            </a:r>
            <a:br>
              <a:rPr lang="en-US" sz="1600" dirty="0" smtClean="0"/>
            </a:br>
            <a:endParaRPr lang="en-US" sz="1600" dirty="0" smtClean="0"/>
          </a:p>
        </p:txBody>
      </p:sp>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
            <a:ext cx="9144000" cy="6952343"/>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endParaRPr lang="en-US" sz="1600" dirty="0" smtClean="0"/>
          </a:p>
          <a:p>
            <a:endParaRPr lang="en-US" sz="1600" dirty="0" smtClean="0"/>
          </a:p>
          <a:p>
            <a:pPr>
              <a:buNone/>
            </a:pPr>
            <a:r>
              <a:rPr lang="en-US" sz="1600" dirty="0" smtClean="0"/>
              <a:t>                   </a:t>
            </a:r>
            <a:br>
              <a:rPr lang="en-US" sz="1600" dirty="0" smtClean="0"/>
            </a:b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ARE THE EFFECTS OF AIR POLLUTION ?</a:t>
            </a:r>
            <a:endPar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buNone/>
            </a:pPr>
            <a:r>
              <a:rPr lang="en-US" sz="1600" dirty="0" smtClean="0">
                <a:solidFill>
                  <a:srgbClr val="0000CC"/>
                </a:solidFill>
              </a:rPr>
              <a:t>     </a:t>
            </a:r>
            <a:r>
              <a:rPr lang="en-US" sz="1900" dirty="0" smtClean="0">
                <a:solidFill>
                  <a:srgbClr val="0000CC"/>
                </a:solidFill>
                <a:latin typeface="Times New Roman" pitchFamily="18" charset="0"/>
                <a:cs typeface="Times New Roman" pitchFamily="18" charset="0"/>
              </a:rPr>
              <a:t>Below are a few key effects of air pollution. </a:t>
            </a:r>
          </a:p>
          <a:p>
            <a:pPr>
              <a:buNone/>
            </a:pPr>
            <a:r>
              <a:rPr lang="en-US" sz="1900" dirty="0" smtClean="0">
                <a:solidFill>
                  <a:srgbClr val="FF0000"/>
                </a:solidFill>
                <a:latin typeface="Times New Roman" pitchFamily="18" charset="0"/>
                <a:cs typeface="Times New Roman" pitchFamily="18" charset="0"/>
              </a:rPr>
              <a:t>Acidification:</a:t>
            </a:r>
            <a:r>
              <a:rPr lang="en-US" sz="1900" dirty="0" smtClean="0">
                <a:solidFill>
                  <a:srgbClr val="0000CC"/>
                </a:solidFill>
                <a:latin typeface="Times New Roman" pitchFamily="18" charset="0"/>
                <a:cs typeface="Times New Roman" pitchFamily="18" charset="0"/>
              </a:rPr>
              <a:t/>
            </a:r>
            <a:br>
              <a:rPr lang="en-US" sz="1900" dirty="0" smtClean="0">
                <a:solidFill>
                  <a:srgbClr val="0000CC"/>
                </a:solidFill>
                <a:latin typeface="Times New Roman" pitchFamily="18" charset="0"/>
                <a:cs typeface="Times New Roman" pitchFamily="18" charset="0"/>
              </a:rPr>
            </a:br>
            <a:r>
              <a:rPr lang="en-US" sz="1900" dirty="0" smtClean="0">
                <a:solidFill>
                  <a:srgbClr val="0000CC"/>
                </a:solidFill>
                <a:latin typeface="Times New Roman" pitchFamily="18" charset="0"/>
                <a:cs typeface="Times New Roman" pitchFamily="18" charset="0"/>
              </a:rPr>
              <a:t>Chemical reactions involving air pollutants can create acidic compounds which can cause harm to vegetation and buildings. Sometimes, when an air pollutant, such as sulfuric acid combines with the water droplets that make up clouds, the water droplets become acidic, forming acid rain. When acid rain falls over an area, it can kill trees and harm animals, fish, and other wildlife. Acid rain destroys the leaves of plants.</a:t>
            </a:r>
            <a:br>
              <a:rPr lang="en-US" sz="1900" dirty="0" smtClean="0">
                <a:solidFill>
                  <a:srgbClr val="0000CC"/>
                </a:solidFill>
                <a:latin typeface="Times New Roman" pitchFamily="18" charset="0"/>
                <a:cs typeface="Times New Roman" pitchFamily="18" charset="0"/>
              </a:rPr>
            </a:br>
            <a:r>
              <a:rPr lang="en-US" sz="1900" dirty="0" smtClean="0">
                <a:solidFill>
                  <a:srgbClr val="0000CC"/>
                </a:solidFill>
                <a:latin typeface="Times New Roman" pitchFamily="18" charset="0"/>
                <a:cs typeface="Times New Roman" pitchFamily="18" charset="0"/>
              </a:rPr>
              <a:t>When acid rain infiltrates into soils, it changes the chemistry of the soil making it unfit for many living things that rely on soil as a habitat or for nutrition. Acid rain also changes the chemistry of the lakes and streams that the rainwater flows into, harming fish and other aquatic life.</a:t>
            </a:r>
          </a:p>
          <a:p>
            <a:pPr>
              <a:buNone/>
            </a:pPr>
            <a:r>
              <a:rPr lang="en-US" sz="1900" dirty="0" err="1" smtClean="0">
                <a:solidFill>
                  <a:srgbClr val="FF0000"/>
                </a:solidFill>
                <a:latin typeface="Times New Roman" pitchFamily="18" charset="0"/>
                <a:cs typeface="Times New Roman" pitchFamily="18" charset="0"/>
              </a:rPr>
              <a:t>Eutrophication</a:t>
            </a:r>
            <a:r>
              <a:rPr lang="en-US" sz="1900" dirty="0" smtClean="0">
                <a:solidFill>
                  <a:srgbClr val="FF0000"/>
                </a:solidFill>
                <a:latin typeface="Times New Roman" pitchFamily="18" charset="0"/>
                <a:cs typeface="Times New Roman" pitchFamily="18" charset="0"/>
              </a:rPr>
              <a:t>:</a:t>
            </a:r>
          </a:p>
          <a:p>
            <a:pPr>
              <a:buNone/>
            </a:pPr>
            <a:r>
              <a:rPr lang="en-US" sz="1900" dirty="0" smtClean="0">
                <a:solidFill>
                  <a:srgbClr val="0000CC"/>
                </a:solidFill>
                <a:latin typeface="Times New Roman" pitchFamily="18" charset="0"/>
                <a:cs typeface="Times New Roman" pitchFamily="18" charset="0"/>
              </a:rPr>
              <a:t>Rain </a:t>
            </a:r>
            <a:r>
              <a:rPr lang="en-US" sz="1900" dirty="0" smtClean="0">
                <a:solidFill>
                  <a:srgbClr val="0000CC"/>
                </a:solidFill>
                <a:latin typeface="Times New Roman" pitchFamily="18" charset="0"/>
                <a:cs typeface="Times New Roman" pitchFamily="18" charset="0"/>
              </a:rPr>
              <a:t>can carry and deposit the Nitrogen in some pollutants on rivers and soils. This will adversely affect the nutrients in the soil and water bodies. This can result in algae growth in lakes and water bodies, and make conditions for other living organism harmful.</a:t>
            </a:r>
          </a:p>
          <a:p>
            <a:pPr>
              <a:buNone/>
            </a:pPr>
            <a:r>
              <a:rPr lang="en-US" sz="1900" dirty="0" smtClean="0">
                <a:solidFill>
                  <a:srgbClr val="FF0000"/>
                </a:solidFill>
                <a:latin typeface="Times New Roman" pitchFamily="18" charset="0"/>
                <a:cs typeface="Times New Roman" pitchFamily="18" charset="0"/>
              </a:rPr>
              <a:t>Ground-level ozone:</a:t>
            </a:r>
            <a:r>
              <a:rPr lang="en-US" sz="1900" dirty="0" smtClean="0">
                <a:solidFill>
                  <a:srgbClr val="0000CC"/>
                </a:solidFill>
                <a:latin typeface="Times New Roman" pitchFamily="18" charset="0"/>
                <a:cs typeface="Times New Roman" pitchFamily="18" charset="0"/>
              </a:rPr>
              <a:t/>
            </a:r>
            <a:br>
              <a:rPr lang="en-US" sz="1900" dirty="0" smtClean="0">
                <a:solidFill>
                  <a:srgbClr val="0000CC"/>
                </a:solidFill>
                <a:latin typeface="Times New Roman" pitchFamily="18" charset="0"/>
                <a:cs typeface="Times New Roman" pitchFamily="18" charset="0"/>
              </a:rPr>
            </a:br>
            <a:r>
              <a:rPr lang="en-US" sz="1900" dirty="0" smtClean="0">
                <a:solidFill>
                  <a:srgbClr val="0000CC"/>
                </a:solidFill>
                <a:latin typeface="Times New Roman" pitchFamily="18" charset="0"/>
                <a:cs typeface="Times New Roman" pitchFamily="18" charset="0"/>
              </a:rPr>
              <a:t>Chemical reactions involving air pollutants create a poisonous gas ozone (O3). Gas Ozone can affect people’s health and can damage vegetation types and some animal life too.</a:t>
            </a:r>
          </a:p>
          <a:p>
            <a:pPr>
              <a:buNone/>
            </a:pPr>
            <a:r>
              <a:rPr lang="en-US" sz="1900" dirty="0" smtClean="0">
                <a:solidFill>
                  <a:srgbClr val="FF0000"/>
                </a:solidFill>
                <a:latin typeface="Times New Roman" pitchFamily="18" charset="0"/>
                <a:cs typeface="Times New Roman" pitchFamily="18" charset="0"/>
              </a:rPr>
              <a:t>Particulate matter:</a:t>
            </a:r>
            <a:r>
              <a:rPr lang="en-US" sz="1900" dirty="0" smtClean="0">
                <a:solidFill>
                  <a:srgbClr val="0000CC"/>
                </a:solidFill>
                <a:latin typeface="Times New Roman" pitchFamily="18" charset="0"/>
                <a:cs typeface="Times New Roman" pitchFamily="18" charset="0"/>
              </a:rPr>
              <a:t/>
            </a:r>
            <a:br>
              <a:rPr lang="en-US" sz="1900" dirty="0" smtClean="0">
                <a:solidFill>
                  <a:srgbClr val="0000CC"/>
                </a:solidFill>
                <a:latin typeface="Times New Roman" pitchFamily="18" charset="0"/>
                <a:cs typeface="Times New Roman" pitchFamily="18" charset="0"/>
              </a:rPr>
            </a:br>
            <a:r>
              <a:rPr lang="en-US" sz="1900" dirty="0" smtClean="0">
                <a:solidFill>
                  <a:srgbClr val="0000CC"/>
                </a:solidFill>
                <a:latin typeface="Times New Roman" pitchFamily="18" charset="0"/>
                <a:cs typeface="Times New Roman" pitchFamily="18" charset="0"/>
              </a:rPr>
              <a:t>Air pollutants can be in the form of particulate matter which can be very harmful to our health. The level of effect usually depends on the length of time of exposure, as well the kind and concentration of chemicals and particles exposed to. Short-term effects include irritation to the eyes, nose and throat, and upper respiratory infections such as bronchitis and pneumonia. Others include headaches, nausea, and allergic reactions. Short-term air pollution can aggravate the medical conditions of individuals with asthma and emphysema. Long-term health effects can include chronic respiratory disease, lung cancer , heart disease, and even damage to the brain, nerves, liver, or kidneys. Continual exposure to air pollution affects the lungs of growing children and may aggravate or complicate medical conditions in the elderly. </a:t>
            </a:r>
            <a:br>
              <a:rPr lang="en-US" sz="1900" dirty="0" smtClean="0">
                <a:solidFill>
                  <a:srgbClr val="0000CC"/>
                </a:solidFill>
                <a:latin typeface="Times New Roman" pitchFamily="18" charset="0"/>
                <a:cs typeface="Times New Roman" pitchFamily="18" charset="0"/>
              </a:rPr>
            </a:br>
            <a:r>
              <a:rPr lang="en-US" sz="1900" dirty="0" smtClean="0">
                <a:latin typeface="Times New Roman" pitchFamily="18" charset="0"/>
                <a:cs typeface="Times New Roman" pitchFamily="18" charset="0"/>
              </a:rPr>
              <a:t/>
            </a:r>
            <a:br>
              <a:rPr lang="en-US" sz="1900" dirty="0" smtClean="0">
                <a:latin typeface="Times New Roman" pitchFamily="18" charset="0"/>
                <a:cs typeface="Times New Roman" pitchFamily="18" charset="0"/>
              </a:rPr>
            </a:br>
            <a:endParaRPr lang="en-US" sz="1900" dirty="0" smtClean="0">
              <a:latin typeface="Times New Roman" pitchFamily="18" charset="0"/>
              <a:cs typeface="Times New Roman" pitchFamily="18" charset="0"/>
            </a:endParaRPr>
          </a:p>
          <a:p>
            <a:pPr>
              <a:buNone/>
            </a:pPr>
            <a:r>
              <a:rPr lang="en-US" sz="1600" dirty="0" smtClean="0"/>
              <a:t>    </a:t>
            </a:r>
            <a:r>
              <a:rPr lang="en-US" sz="1600" dirty="0" smtClean="0">
                <a:solidFill>
                  <a:srgbClr val="0000CC"/>
                </a:solidFill>
                <a:latin typeface="Times New Roman" pitchFamily="18" charset="0"/>
                <a:cs typeface="Times New Roman" pitchFamily="18" charset="0"/>
              </a:rPr>
              <a:t/>
            </a:r>
            <a:br>
              <a:rPr lang="en-US" sz="1600" dirty="0" smtClean="0">
                <a:solidFill>
                  <a:srgbClr val="0000CC"/>
                </a:solidFill>
                <a:latin typeface="Times New Roman" pitchFamily="18" charset="0"/>
                <a:cs typeface="Times New Roman" pitchFamily="18" charset="0"/>
              </a:rPr>
            </a:br>
            <a:endParaRPr lang="en-US" sz="1600" dirty="0"/>
          </a:p>
        </p:txBody>
      </p:sp>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a:noFill/>
          </a:ln>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sz="1600" dirty="0" smtClean="0"/>
              <a:t>          </a:t>
            </a:r>
            <a:r>
              <a:rPr lang="en-US" sz="2800" dirty="0" smtClean="0">
                <a:ln w="18415" cmpd="sng">
                  <a:solidFill>
                    <a:srgbClr val="FFFFFF"/>
                  </a:solidFill>
                  <a:prstDash val="solid"/>
                </a:ln>
                <a:solidFill>
                  <a:srgbClr val="0000FF"/>
                </a:solidFill>
                <a:latin typeface="Aardvark Cafe" pitchFamily="2" charset="0"/>
              </a:rPr>
              <a:t>AIR POLLUTON prevention , monitoring and solution</a:t>
            </a:r>
            <a:r>
              <a:rPr lang="en-US" sz="2000" dirty="0" smtClean="0">
                <a:ln w="18415" cmpd="sng">
                  <a:solidFill>
                    <a:srgbClr val="FFFFFF"/>
                  </a:solidFill>
                  <a:prstDash val="solid"/>
                </a:ln>
                <a:solidFill>
                  <a:srgbClr val="0000FF"/>
                </a:solidFill>
                <a:latin typeface="Aardvark Cafe" pitchFamily="2" charset="0"/>
              </a:rPr>
              <a:t> </a:t>
            </a:r>
            <a:endParaRPr lang="en-US" sz="1600" dirty="0" smtClean="0">
              <a:solidFill>
                <a:srgbClr val="0000FF"/>
              </a:solidFill>
              <a:latin typeface="Aardvark Cafe" pitchFamily="2" charset="0"/>
            </a:endParaRPr>
          </a:p>
          <a:p>
            <a:pPr>
              <a:buNone/>
            </a:pPr>
            <a:r>
              <a:rPr lang="en-US" sz="1600" dirty="0" smtClean="0"/>
              <a:t>          </a:t>
            </a:r>
          </a:p>
          <a:p>
            <a:pPr>
              <a:buNone/>
            </a:pPr>
            <a:r>
              <a:rPr lang="en-US" sz="1600" dirty="0" smtClean="0">
                <a:solidFill>
                  <a:srgbClr val="7030A0"/>
                </a:solidFill>
              </a:rPr>
              <a:t>       Solution efforts on pollution is always a big problem. This is why prevention interventions are always a better way of controlling air pollution. These prevention methods can either come from government (laws) or by individual actions. In many big cities, monitoring equipment have been installed at many points in the city. Authorities read them regularly to check the quality of air.      </a:t>
            </a:r>
            <a:r>
              <a:rPr lang="en-US" sz="1600" dirty="0" smtClean="0">
                <a:solidFill>
                  <a:schemeClr val="tx1"/>
                </a:solidFill>
              </a:rPr>
              <a:t>Let's see more below:</a:t>
            </a:r>
          </a:p>
          <a:p>
            <a:pPr>
              <a:buNone/>
            </a:pPr>
            <a:r>
              <a:rPr lang="en-US" sz="1600" dirty="0" smtClean="0">
                <a:solidFill>
                  <a:srgbClr val="FF0000"/>
                </a:solidFill>
              </a:rPr>
              <a:t>Government (or community) level prevention</a:t>
            </a:r>
            <a:r>
              <a:rPr lang="en-US" sz="1600" dirty="0" smtClean="0">
                <a:solidFill>
                  <a:srgbClr val="7030A0"/>
                </a:solidFill>
              </a:rPr>
              <a:t/>
            </a:r>
            <a:br>
              <a:rPr lang="en-US" sz="1600" dirty="0" smtClean="0">
                <a:solidFill>
                  <a:srgbClr val="7030A0"/>
                </a:solidFill>
              </a:rPr>
            </a:br>
            <a:r>
              <a:rPr lang="en-US" sz="1600" dirty="0" smtClean="0">
                <a:solidFill>
                  <a:srgbClr val="7030A0"/>
                </a:solidFill>
              </a:rPr>
              <a:t>Governments throughout the world have already taken action against air pollution by introducing green energy. Some governments are investing in wind energy </a:t>
            </a:r>
            <a:r>
              <a:rPr lang="en-US" sz="1600" dirty="0" err="1" smtClean="0">
                <a:solidFill>
                  <a:srgbClr val="7030A0"/>
                </a:solidFill>
              </a:rPr>
              <a:t>andsolar</a:t>
            </a:r>
            <a:r>
              <a:rPr lang="en-US" sz="1600" dirty="0" smtClean="0">
                <a:solidFill>
                  <a:srgbClr val="7030A0"/>
                </a:solidFill>
              </a:rPr>
              <a:t> energy , as well as other renewable energy , to minimize burning of fossil fuels, which cause heavy air pollution.</a:t>
            </a:r>
            <a:br>
              <a:rPr lang="en-US" sz="1600" dirty="0" smtClean="0">
                <a:solidFill>
                  <a:srgbClr val="7030A0"/>
                </a:solidFill>
              </a:rPr>
            </a:br>
            <a:r>
              <a:rPr lang="en-US" sz="1600" dirty="0" smtClean="0">
                <a:solidFill>
                  <a:srgbClr val="7030A0"/>
                </a:solidFill>
              </a:rPr>
              <a:t>Governments are also forcing companies to be more responsible with their manufacturing activities, so that even though they still cause pollution, they are a lot controlled.</a:t>
            </a:r>
            <a:br>
              <a:rPr lang="en-US" sz="1600" dirty="0" smtClean="0">
                <a:solidFill>
                  <a:srgbClr val="7030A0"/>
                </a:solidFill>
              </a:rPr>
            </a:br>
            <a:r>
              <a:rPr lang="en-US" sz="1600" dirty="0" smtClean="0">
                <a:solidFill>
                  <a:srgbClr val="7030A0"/>
                </a:solidFill>
              </a:rPr>
              <a:t>Companies are also building more energy efficient cars, which pollute less than before.</a:t>
            </a:r>
          </a:p>
          <a:p>
            <a:pPr>
              <a:buNone/>
            </a:pPr>
            <a:r>
              <a:rPr lang="en-US" sz="1600" dirty="0" smtClean="0">
                <a:solidFill>
                  <a:srgbClr val="FF0000"/>
                </a:solidFill>
              </a:rPr>
              <a:t>Individual Level Prevention</a:t>
            </a:r>
            <a:r>
              <a:rPr lang="en-US" sz="1600" dirty="0" smtClean="0">
                <a:solidFill>
                  <a:srgbClr val="7030A0"/>
                </a:solidFill>
              </a:rPr>
              <a:t/>
            </a:r>
            <a:br>
              <a:rPr lang="en-US" sz="1600" dirty="0" smtClean="0">
                <a:solidFill>
                  <a:srgbClr val="7030A0"/>
                </a:solidFill>
              </a:rPr>
            </a:br>
            <a:r>
              <a:rPr lang="en-US" sz="1600" dirty="0" smtClean="0">
                <a:solidFill>
                  <a:srgbClr val="7030A0"/>
                </a:solidFill>
              </a:rPr>
              <a:t>Encourage your family to use the bus, train or bike when commuting. If we all do this, there will be less cars on road and less fumes.</a:t>
            </a:r>
          </a:p>
          <a:p>
            <a:pPr>
              <a:buNone/>
            </a:pPr>
            <a:r>
              <a:rPr lang="en-US" sz="1600" dirty="0" smtClean="0">
                <a:solidFill>
                  <a:srgbClr val="FF0000"/>
                </a:solidFill>
              </a:rPr>
              <a:t>Use energy (light, water, boiler, kettle and fire woods) wisely. </a:t>
            </a:r>
            <a:r>
              <a:rPr lang="en-US" sz="1600" dirty="0" smtClean="0">
                <a:solidFill>
                  <a:srgbClr val="7030A0"/>
                </a:solidFill>
              </a:rPr>
              <a:t>This is because lots of fossil fuels are burned to generate electricity, and so if we can cut down the use, we will also cut down the amount of pollution we create.</a:t>
            </a:r>
          </a:p>
          <a:p>
            <a:pPr>
              <a:buNone/>
            </a:pPr>
            <a:r>
              <a:rPr lang="en-US" sz="1600" dirty="0" smtClean="0">
                <a:solidFill>
                  <a:srgbClr val="FF0000"/>
                </a:solidFill>
              </a:rPr>
              <a:t>Recycle and re-use things. </a:t>
            </a:r>
            <a:r>
              <a:rPr lang="en-US" sz="1600" dirty="0" smtClean="0">
                <a:solidFill>
                  <a:srgbClr val="7030A0"/>
                </a:solidFill>
              </a:rPr>
              <a:t>This will minimize the dependence of producing new things. Remember manufacturing industries create a lot of pollution, so if we can re-use things like shopping plastic bags, clothing, paper and bottles, it can help.</a:t>
            </a:r>
          </a:p>
          <a:p>
            <a:endParaRPr lang="en-US" sz="1600" dirty="0">
              <a:latin typeface="Times New Roman" pitchFamily="18" charset="0"/>
              <a:cs typeface="Times New Roman" pitchFamily="18" charset="0"/>
            </a:endParaRPr>
          </a:p>
        </p:txBody>
      </p:sp>
    </p:spTree>
  </p:cSld>
  <p:clrMapOvr>
    <a:masterClrMapping/>
  </p:clrMapOvr>
  <p:transition>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dex.jpg"/>
          <p:cNvPicPr>
            <a:picLocks noChangeAspect="1"/>
          </p:cNvPicPr>
          <p:nvPr/>
        </p:nvPicPr>
        <p:blipFill>
          <a:blip r:embed="rId3"/>
          <a:stretch>
            <a:fillRect/>
          </a:stretch>
        </p:blipFill>
        <p:spPr>
          <a:xfrm>
            <a:off x="0" y="0"/>
            <a:ext cx="4038600" cy="6858000"/>
          </a:xfrm>
          <a:prstGeom prst="rect">
            <a:avLst/>
          </a:prstGeom>
        </p:spPr>
      </p:pic>
      <p:pic>
        <p:nvPicPr>
          <p:cNvPr id="9" name="Picture 8" descr="air.jpg"/>
          <p:cNvPicPr>
            <a:picLocks noChangeAspect="1"/>
          </p:cNvPicPr>
          <p:nvPr/>
        </p:nvPicPr>
        <p:blipFill>
          <a:blip r:embed="rId4"/>
          <a:stretch>
            <a:fillRect/>
          </a:stretch>
        </p:blipFill>
        <p:spPr>
          <a:xfrm>
            <a:off x="4038600" y="-1"/>
            <a:ext cx="5105400" cy="3270363"/>
          </a:xfrm>
          <a:prstGeom prst="rect">
            <a:avLst/>
          </a:prstGeom>
        </p:spPr>
      </p:pic>
      <p:pic>
        <p:nvPicPr>
          <p:cNvPr id="11" name="Picture 10" descr="bus.jpg"/>
          <p:cNvPicPr>
            <a:picLocks noChangeAspect="1"/>
          </p:cNvPicPr>
          <p:nvPr/>
        </p:nvPicPr>
        <p:blipFill>
          <a:blip r:embed="rId5"/>
          <a:stretch>
            <a:fillRect/>
          </a:stretch>
        </p:blipFill>
        <p:spPr>
          <a:xfrm>
            <a:off x="4038599" y="3276600"/>
            <a:ext cx="5105401" cy="3581399"/>
          </a:xfrm>
          <a:prstGeom prst="rect">
            <a:avLst/>
          </a:prstGeom>
        </p:spPr>
      </p:pic>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pollution.jpg"/>
          <p:cNvPicPr>
            <a:picLocks noGrp="1" noChangeAspect="1"/>
          </p:cNvPicPr>
          <p:nvPr>
            <p:ph idx="1"/>
          </p:nvPr>
        </p:nvPicPr>
        <p:blipFill>
          <a:blip r:embed="rId3"/>
          <a:stretch>
            <a:fillRect/>
          </a:stretch>
        </p:blipFill>
        <p:spPr>
          <a:xfrm>
            <a:off x="0" y="0"/>
            <a:ext cx="9144000" cy="2667000"/>
          </a:xfrm>
          <a:prstGeom prst="rect">
            <a:avLst/>
          </a:prstGeom>
        </p:spPr>
      </p:pic>
      <p:pic>
        <p:nvPicPr>
          <p:cNvPr id="5" name="Picture 4" descr="acidification.jpg"/>
          <p:cNvPicPr>
            <a:picLocks noChangeAspect="1"/>
          </p:cNvPicPr>
          <p:nvPr/>
        </p:nvPicPr>
        <p:blipFill>
          <a:blip r:embed="rId4"/>
          <a:stretch>
            <a:fillRect/>
          </a:stretch>
        </p:blipFill>
        <p:spPr>
          <a:xfrm>
            <a:off x="0" y="2964816"/>
            <a:ext cx="9144000" cy="3702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0" y="0"/>
            <a:ext cx="9144000" cy="6857999"/>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buNone/>
            </a:pPr>
            <a:endParaRPr lang="en-US" sz="1600" b="1" dirty="0" smtClean="0">
              <a:ln/>
              <a:solidFill>
                <a:schemeClr val="accent5">
                  <a:tint val="50000"/>
                  <a:satMod val="180000"/>
                </a:schemeClr>
              </a:solidFill>
            </a:endParaRPr>
          </a:p>
          <a:p>
            <a:pPr>
              <a:buNone/>
            </a:pPr>
            <a:r>
              <a:rPr lang="en-US" sz="1600" b="1" dirty="0" smtClean="0">
                <a:ln/>
                <a:solidFill>
                  <a:schemeClr val="accent5">
                    <a:tint val="50000"/>
                    <a:satMod val="180000"/>
                  </a:schemeClr>
                </a:solidFill>
              </a:rPr>
              <a:t/>
            </a:r>
            <a:br>
              <a:rPr lang="en-US" sz="1600" b="1" dirty="0" smtClean="0">
                <a:ln/>
                <a:solidFill>
                  <a:schemeClr val="accent5">
                    <a:tint val="50000"/>
                    <a:satMod val="180000"/>
                  </a:schemeClr>
                </a:solidFill>
              </a:rPr>
            </a:br>
            <a:r>
              <a:rPr lang="en-US" sz="1600" b="1" dirty="0" smtClean="0">
                <a:ln/>
                <a:solidFill>
                  <a:schemeClr val="accent5">
                    <a:tint val="50000"/>
                    <a:satMod val="180000"/>
                  </a:schemeClr>
                </a:solidFill>
              </a:rPr>
              <a:t/>
            </a:r>
            <a:br>
              <a:rPr lang="en-US" sz="1600" b="1" dirty="0" smtClean="0">
                <a:ln/>
                <a:solidFill>
                  <a:schemeClr val="accent5">
                    <a:tint val="50000"/>
                    <a:satMod val="180000"/>
                  </a:schemeClr>
                </a:solidFill>
              </a:rPr>
            </a:br>
            <a:r>
              <a:rPr lang="en-US" sz="1600" b="1" dirty="0" smtClean="0">
                <a:ln/>
                <a:solidFill>
                  <a:schemeClr val="accent5">
                    <a:tint val="50000"/>
                    <a:satMod val="180000"/>
                  </a:schemeClr>
                </a:solidFill>
              </a:rPr>
              <a:t>                                              </a:t>
            </a:r>
            <a:r>
              <a:rPr lang="en-US" sz="2800" dirty="0" smtClean="0">
                <a:ln w="18415" cmpd="sng">
                  <a:solidFill>
                    <a:srgbClr val="FFFFFF"/>
                  </a:solidFill>
                  <a:prstDash val="solid"/>
                </a:ln>
                <a:solidFill>
                  <a:srgbClr val="FF0066"/>
                </a:solidFill>
                <a:effectLst>
                  <a:outerShdw blurRad="63500" dir="3600000" algn="tl" rotWithShape="0">
                    <a:srgbClr val="000000">
                      <a:alpha val="70000"/>
                    </a:srgbClr>
                  </a:outerShdw>
                </a:effectLst>
                <a:latin typeface="AmericanTypewriter MediumA" pitchFamily="18" charset="0"/>
              </a:rPr>
              <a:t>WATER POLLUTION </a:t>
            </a:r>
            <a:endParaRPr lang="en-US" sz="1600" b="1" dirty="0" smtClean="0">
              <a:ln/>
              <a:solidFill>
                <a:srgbClr val="FF0066"/>
              </a:solidFill>
              <a:latin typeface="AmericanTypewriter MediumA" pitchFamily="18" charset="0"/>
            </a:endParaRPr>
          </a:p>
          <a:p>
            <a:pPr>
              <a:buNone/>
            </a:pPr>
            <a:r>
              <a:rPr lang="en-US" sz="1600" b="1" dirty="0" smtClean="0">
                <a:ln/>
                <a:solidFill>
                  <a:srgbClr val="00B050"/>
                </a:solidFill>
              </a:rPr>
              <a:t>        </a:t>
            </a:r>
            <a:r>
              <a:rPr lang="en-US" sz="1600" dirty="0" smtClean="0">
                <a:ln/>
                <a:solidFill>
                  <a:srgbClr val="00B050"/>
                </a:solidFill>
              </a:rPr>
              <a:t>Water pollution occurs when pollutants (particles, chemicals or substances that make water contaminated) are discharged directly or indirectly into water bodies without enough treatment to get rid of harmful compounds. Pollutants get into water mainly by human causes or factors. </a:t>
            </a:r>
            <a:br>
              <a:rPr lang="en-US" sz="1600" dirty="0" smtClean="0">
                <a:ln/>
                <a:solidFill>
                  <a:srgbClr val="00B050"/>
                </a:solidFill>
              </a:rPr>
            </a:br>
            <a:r>
              <a:rPr lang="en-US" sz="1600" dirty="0" smtClean="0">
                <a:ln/>
                <a:solidFill>
                  <a:srgbClr val="00B050"/>
                </a:solidFill>
              </a:rPr>
              <a:t>Water pollution is the second most imperative environmental concern along with air </a:t>
            </a:r>
            <a:r>
              <a:rPr lang="en-US" sz="1600" dirty="0" err="1" smtClean="0">
                <a:ln/>
                <a:solidFill>
                  <a:srgbClr val="00B050"/>
                </a:solidFill>
              </a:rPr>
              <a:t>polltion</a:t>
            </a:r>
            <a:r>
              <a:rPr lang="en-US" sz="1600" dirty="0" smtClean="0">
                <a:ln/>
                <a:solidFill>
                  <a:srgbClr val="00B050"/>
                </a:solidFill>
              </a:rPr>
              <a:t> .</a:t>
            </a:r>
            <a:br>
              <a:rPr lang="en-US" sz="1600" dirty="0" smtClean="0">
                <a:ln/>
                <a:solidFill>
                  <a:srgbClr val="00B050"/>
                </a:solidFill>
              </a:rPr>
            </a:br>
            <a:r>
              <a:rPr lang="en-US" sz="1600" dirty="0" smtClean="0">
                <a:ln/>
                <a:solidFill>
                  <a:srgbClr val="00B050"/>
                </a:solidFill>
              </a:rPr>
              <a:t>Any change or modification in the physical, chemical and biological properties of water that will have a detrimental consequence on living things is water pollution.</a:t>
            </a:r>
          </a:p>
          <a:p>
            <a:pPr>
              <a:buNone/>
            </a:pPr>
            <a:r>
              <a:rPr lang="en-US" sz="1600" dirty="0" smtClean="0">
                <a:ln/>
                <a:solidFill>
                  <a:srgbClr val="00B050"/>
                </a:solidFill>
              </a:rPr>
              <a:t>        The water pollution problem Water covers over 70% of the Earth’s surface. It is a very important resource for people and the environment. </a:t>
            </a:r>
            <a:br>
              <a:rPr lang="en-US" sz="1600" dirty="0" smtClean="0">
                <a:ln/>
                <a:solidFill>
                  <a:srgbClr val="00B050"/>
                </a:solidFill>
              </a:rPr>
            </a:br>
            <a:r>
              <a:rPr lang="en-US" sz="1600" dirty="0" smtClean="0">
                <a:ln/>
                <a:solidFill>
                  <a:srgbClr val="00B050"/>
                </a:solidFill>
              </a:rPr>
              <a:t>Water pollution affects drinking water, rivers, lakes and oceans all over the world. In many developing countries, it is usually a leading cause of death, by people drinking from polluted water sources. </a:t>
            </a:r>
            <a:br>
              <a:rPr lang="en-US" sz="1600" dirty="0" smtClean="0">
                <a:ln/>
                <a:solidFill>
                  <a:srgbClr val="00B050"/>
                </a:solidFill>
              </a:rPr>
            </a:br>
            <a:r>
              <a:rPr lang="en-US" sz="1600" dirty="0" smtClean="0">
                <a:ln/>
                <a:solidFill>
                  <a:srgbClr val="00B050"/>
                </a:solidFill>
              </a:rPr>
              <a:t>More to this, water pollution affects not only individual living species, but also populations and entire functioning ecosystems that exists in the waters. </a:t>
            </a:r>
            <a:br>
              <a:rPr lang="en-US" sz="1600" dirty="0" smtClean="0">
                <a:ln/>
                <a:solidFill>
                  <a:srgbClr val="00B050"/>
                </a:solidFill>
              </a:rPr>
            </a:br>
            <a:r>
              <a:rPr lang="en-US" sz="1600" dirty="0" smtClean="0">
                <a:ln/>
                <a:solidFill>
                  <a:srgbClr val="00B050"/>
                </a:solidFill>
              </a:rPr>
              <a:t>Humans have now </a:t>
            </a:r>
            <a:r>
              <a:rPr lang="en-US" sz="1600" dirty="0" err="1" smtClean="0">
                <a:ln/>
                <a:solidFill>
                  <a:srgbClr val="00B050"/>
                </a:solidFill>
              </a:rPr>
              <a:t>realised</a:t>
            </a:r>
            <a:r>
              <a:rPr lang="en-US" sz="1600" dirty="0" smtClean="0">
                <a:ln/>
                <a:solidFill>
                  <a:srgbClr val="00B050"/>
                </a:solidFill>
              </a:rPr>
              <a:t> the importance of clean water as a foundation for life. In recent time, more and more </a:t>
            </a:r>
            <a:r>
              <a:rPr lang="en-US" sz="1600" dirty="0" err="1" smtClean="0">
                <a:ln/>
                <a:solidFill>
                  <a:srgbClr val="00B050"/>
                </a:solidFill>
              </a:rPr>
              <a:t>organisations</a:t>
            </a:r>
            <a:r>
              <a:rPr lang="en-US" sz="1600" dirty="0" smtClean="0">
                <a:ln/>
                <a:solidFill>
                  <a:srgbClr val="00B050"/>
                </a:solidFill>
              </a:rPr>
              <a:t> and councils are working hard to educate, protect, restore waterways and encourage practices that help keep waters from contamination, and also to preserve water ecosystems from destruction.</a:t>
            </a:r>
            <a:r>
              <a:rPr lang="en-US" sz="1600" b="1" dirty="0" smtClean="0">
                <a:ln/>
                <a:solidFill>
                  <a:srgbClr val="00B050"/>
                </a:solidFill>
              </a:rPr>
              <a:t/>
            </a:r>
            <a:br>
              <a:rPr lang="en-US" sz="1600" b="1" dirty="0" smtClean="0">
                <a:ln/>
                <a:solidFill>
                  <a:srgbClr val="00B050"/>
                </a:solidFill>
              </a:rPr>
            </a:br>
            <a:r>
              <a:rPr lang="en-US" sz="1600" b="1" dirty="0" smtClean="0">
                <a:ln/>
                <a:solidFill>
                  <a:schemeClr val="accent5">
                    <a:tint val="50000"/>
                    <a:satMod val="180000"/>
                  </a:schemeClr>
                </a:solidFill>
              </a:rPr>
              <a:t/>
            </a:r>
            <a:br>
              <a:rPr lang="en-US" sz="1600" b="1" dirty="0" smtClean="0">
                <a:ln/>
                <a:solidFill>
                  <a:schemeClr val="accent5">
                    <a:tint val="50000"/>
                    <a:satMod val="180000"/>
                  </a:schemeClr>
                </a:solidFill>
              </a:rPr>
            </a:br>
            <a:endParaRPr lang="en-US" sz="1600" b="1" dirty="0">
              <a:ln/>
              <a:solidFill>
                <a:schemeClr val="accent5">
                  <a:tint val="50000"/>
                  <a:satMod val="180000"/>
                </a:schemeClr>
              </a:solidFill>
            </a:endParaRPr>
          </a:p>
        </p:txBody>
      </p:sp>
    </p:spTree>
  </p:cSld>
  <p:clrMapOvr>
    <a:masterClrMapping/>
  </p:clrMapOvr>
  <p:transition>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0">
            <a:schemeClr val="accent3"/>
          </a:lnRef>
          <a:fillRef idx="3">
            <a:schemeClr val="accent3"/>
          </a:fillRef>
          <a:effectRef idx="3">
            <a:schemeClr val="accent3"/>
          </a:effectRef>
          <a:fontRef idx="minor">
            <a:schemeClr val="lt1"/>
          </a:fontRef>
        </p:style>
        <p:txBody>
          <a:bodyPr>
            <a:normAutofit/>
          </a:bodyPr>
          <a:lstStyle/>
          <a:p>
            <a:pPr>
              <a:buNone/>
            </a:pPr>
            <a:r>
              <a:rPr lang="en-US" sz="1600" dirty="0" smtClean="0"/>
              <a:t>        </a:t>
            </a:r>
          </a:p>
          <a:p>
            <a:pPr>
              <a:buNone/>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TYPES OF WATER POLLUTION</a:t>
            </a:r>
            <a:r>
              <a:rPr lang="en-US" sz="1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1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1600" dirty="0" smtClean="0"/>
              <a:t/>
            </a:r>
            <a:br>
              <a:rPr lang="en-US" sz="1600" dirty="0" smtClean="0"/>
            </a:br>
            <a:endParaRPr lang="en-US" sz="1600" dirty="0" smtClean="0"/>
          </a:p>
          <a:p>
            <a:pPr>
              <a:buNone/>
            </a:pPr>
            <a:r>
              <a:rPr lang="en-US" sz="1600" dirty="0" smtClean="0">
                <a:solidFill>
                  <a:srgbClr val="00B050"/>
                </a:solidFill>
              </a:rPr>
              <a:t>       There are many types of water pollution because water comes from many sources. Here are a few types of water pollution:</a:t>
            </a:r>
          </a:p>
          <a:p>
            <a:pPr>
              <a:buNone/>
            </a:pPr>
            <a:r>
              <a:rPr lang="en-US" sz="1600" dirty="0" smtClean="0">
                <a:solidFill>
                  <a:srgbClr val="BA249A"/>
                </a:solidFill>
              </a:rPr>
              <a:t>1. Nutrients Pollution</a:t>
            </a:r>
            <a:r>
              <a:rPr lang="en-US" sz="1600" dirty="0" smtClean="0">
                <a:solidFill>
                  <a:srgbClr val="FFFF00"/>
                </a:solidFill>
              </a:rPr>
              <a:t/>
            </a:r>
            <a:br>
              <a:rPr lang="en-US" sz="1600" dirty="0" smtClean="0">
                <a:solidFill>
                  <a:srgbClr val="FFFF00"/>
                </a:solidFill>
              </a:rPr>
            </a:br>
            <a:r>
              <a:rPr lang="en-US" sz="1600" dirty="0" smtClean="0">
                <a:solidFill>
                  <a:srgbClr val="FF0000"/>
                </a:solidFill>
              </a:rPr>
              <a:t>Some wastewater, fertilizers and sewage contain high levels of nutrients. If they end up in water bodies, they encourage algae and weed growth in the water. This will make the water undrinkable, and even clog filters. Too much algae will also use up all the oxygen in the water, and other water organisms in the water will die out of oxygen starvation.</a:t>
            </a:r>
          </a:p>
          <a:p>
            <a:pPr>
              <a:buNone/>
            </a:pPr>
            <a:r>
              <a:rPr lang="en-US" sz="1600" dirty="0" smtClean="0">
                <a:solidFill>
                  <a:srgbClr val="BA249A"/>
                </a:solidFill>
              </a:rPr>
              <a:t>2. Surface water pollution</a:t>
            </a:r>
            <a:r>
              <a:rPr lang="en-US" sz="1600" dirty="0" smtClean="0">
                <a:solidFill>
                  <a:srgbClr val="FFFF00"/>
                </a:solidFill>
              </a:rPr>
              <a:t/>
            </a:r>
            <a:br>
              <a:rPr lang="en-US" sz="1600" dirty="0" smtClean="0">
                <a:solidFill>
                  <a:srgbClr val="FFFF00"/>
                </a:solidFill>
              </a:rPr>
            </a:br>
            <a:r>
              <a:rPr lang="en-US" sz="1600" dirty="0" smtClean="0">
                <a:solidFill>
                  <a:srgbClr val="FF0000"/>
                </a:solidFill>
              </a:rPr>
              <a:t>Surface water includes natural water found on the earth's surface, like rivers, lakes, lagoons and oceans. Hazardous substances coming into contact with this surface water, dissolving or mixing physically with the water can be called surface water pollution.</a:t>
            </a:r>
          </a:p>
          <a:p>
            <a:pPr>
              <a:buNone/>
            </a:pPr>
            <a:r>
              <a:rPr lang="en-US" sz="1600" dirty="0" smtClean="0">
                <a:solidFill>
                  <a:srgbClr val="BA249A"/>
                </a:solidFill>
              </a:rPr>
              <a:t>3. Oxygen Depleting</a:t>
            </a:r>
            <a:r>
              <a:rPr lang="en-US" sz="1600" dirty="0" smtClean="0">
                <a:solidFill>
                  <a:srgbClr val="FFFF00"/>
                </a:solidFill>
              </a:rPr>
              <a:t/>
            </a:r>
            <a:br>
              <a:rPr lang="en-US" sz="1600" dirty="0" smtClean="0">
                <a:solidFill>
                  <a:srgbClr val="FFFF00"/>
                </a:solidFill>
              </a:rPr>
            </a:br>
            <a:r>
              <a:rPr lang="en-US" sz="1600" dirty="0" smtClean="0">
                <a:solidFill>
                  <a:srgbClr val="FF0000"/>
                </a:solidFill>
              </a:rPr>
              <a:t>Water bodies have micro-organisms. These include aerobic and anaerobic organisms. When to much biodegradable matter (things that easily decay) end up in water, it encourages more microorganism growth, and they use up more oxygen in the water. If oxygen is depleted, aerobic organisms die, and anaerobic organism grow more to produce harmful toxins such as ammonia and sulfides.</a:t>
            </a:r>
            <a:r>
              <a:rPr lang="en-US" sz="1600" dirty="0" smtClean="0">
                <a:solidFill>
                  <a:srgbClr val="FFFF00"/>
                </a:solidFill>
              </a:rPr>
              <a:t/>
            </a:r>
            <a:br>
              <a:rPr lang="en-US" sz="1600" dirty="0" smtClean="0">
                <a:solidFill>
                  <a:srgbClr val="FFFF00"/>
                </a:solidFill>
              </a:rPr>
            </a:br>
            <a:endParaRPr lang="en-US" sz="1600" dirty="0" smtClean="0">
              <a:solidFill>
                <a:srgbClr val="FFFF00"/>
              </a:solidFill>
            </a:endParaRPr>
          </a:p>
          <a:p>
            <a:endParaRPr lang="en-US" sz="1600" dirty="0"/>
          </a:p>
        </p:txBody>
      </p:sp>
    </p:spTree>
  </p:cSld>
  <p:clrMapOvr>
    <a:masterClrMapping/>
  </p:clrMapOvr>
  <p:transition>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a:normAutofit lnSpcReduction="10000"/>
          </a:bodyPr>
          <a:lstStyle/>
          <a:p>
            <a:endParaRPr lang="en-US" sz="1600" dirty="0" smtClean="0"/>
          </a:p>
          <a:p>
            <a:endParaRPr lang="en-US" sz="1600" dirty="0" smtClean="0"/>
          </a:p>
          <a:p>
            <a:endParaRPr lang="en-US" sz="1600" dirty="0" smtClean="0"/>
          </a:p>
          <a:p>
            <a:pPr>
              <a:buNone/>
            </a:pPr>
            <a:r>
              <a:rPr lang="en-US" sz="1600" dirty="0" smtClean="0"/>
              <a:t>         </a:t>
            </a:r>
          </a:p>
          <a:p>
            <a:pPr>
              <a:buNone/>
            </a:pPr>
            <a:r>
              <a:rPr lang="en-US" sz="1600" dirty="0" smtClean="0"/>
              <a:t> </a:t>
            </a:r>
            <a:r>
              <a:rPr lang="en-US" sz="1600" dirty="0" smtClean="0">
                <a:solidFill>
                  <a:srgbClr val="BA249A"/>
                </a:solidFill>
              </a:rPr>
              <a:t>4. Ground water pollution</a:t>
            </a:r>
            <a:r>
              <a:rPr lang="en-US" sz="1600" dirty="0" smtClean="0">
                <a:solidFill>
                  <a:srgbClr val="FFFF00"/>
                </a:solidFill>
              </a:rPr>
              <a:t/>
            </a:r>
            <a:br>
              <a:rPr lang="en-US" sz="1600" dirty="0" smtClean="0">
                <a:solidFill>
                  <a:srgbClr val="FFFF00"/>
                </a:solidFill>
              </a:rPr>
            </a:br>
            <a:r>
              <a:rPr lang="en-US" sz="1600" dirty="0" smtClean="0">
                <a:solidFill>
                  <a:srgbClr val="FF0000"/>
                </a:solidFill>
              </a:rPr>
              <a:t>When humans apply pesticides and chemicals to soils, they are washed deep into the ground by rain water. This gets to underground water, causing pollution underground. </a:t>
            </a:r>
            <a:br>
              <a:rPr lang="en-US" sz="1600" dirty="0" smtClean="0">
                <a:solidFill>
                  <a:srgbClr val="FF0000"/>
                </a:solidFill>
              </a:rPr>
            </a:br>
            <a:r>
              <a:rPr lang="en-US" sz="1600" dirty="0" smtClean="0">
                <a:solidFill>
                  <a:srgbClr val="FF0000"/>
                </a:solidFill>
              </a:rPr>
              <a:t>This means when we dig wells and bore holes to get water from underground, it needs to be checked for ground water pollution.</a:t>
            </a:r>
          </a:p>
          <a:p>
            <a:pPr>
              <a:buNone/>
            </a:pPr>
            <a:r>
              <a:rPr lang="en-US" sz="1600" dirty="0" smtClean="0">
                <a:solidFill>
                  <a:srgbClr val="BA249A"/>
                </a:solidFill>
              </a:rPr>
              <a:t>  5. Microbiological</a:t>
            </a:r>
            <a:r>
              <a:rPr lang="en-US" sz="1600" dirty="0" smtClean="0">
                <a:solidFill>
                  <a:srgbClr val="FFFF00"/>
                </a:solidFill>
              </a:rPr>
              <a:t/>
            </a:r>
            <a:br>
              <a:rPr lang="en-US" sz="1600" dirty="0" smtClean="0">
                <a:solidFill>
                  <a:srgbClr val="FFFF00"/>
                </a:solidFill>
              </a:rPr>
            </a:br>
            <a:r>
              <a:rPr lang="en-US" sz="1600" dirty="0" smtClean="0">
                <a:solidFill>
                  <a:srgbClr val="FF0000"/>
                </a:solidFill>
              </a:rPr>
              <a:t>In many communities in the world, people drink untreated water (straight from a river or stream). Sometimes there is natural pollution caused by micro-organisms like viruses, bacteria and protozoa. This natural pollution can cause fishes and other water life to die. They can also cause serious illness to humans who drink from such waters.</a:t>
            </a:r>
          </a:p>
          <a:p>
            <a:pPr>
              <a:buNone/>
            </a:pPr>
            <a:r>
              <a:rPr lang="en-US" sz="1600" dirty="0" smtClean="0">
                <a:solidFill>
                  <a:srgbClr val="BA249A"/>
                </a:solidFill>
              </a:rPr>
              <a:t>6. Suspended Matter</a:t>
            </a:r>
            <a:r>
              <a:rPr lang="en-US" sz="1600" dirty="0" smtClean="0">
                <a:solidFill>
                  <a:srgbClr val="FFFF00"/>
                </a:solidFill>
              </a:rPr>
              <a:t/>
            </a:r>
            <a:br>
              <a:rPr lang="en-US" sz="1600" dirty="0" smtClean="0">
                <a:solidFill>
                  <a:srgbClr val="FFFF00"/>
                </a:solidFill>
              </a:rPr>
            </a:br>
            <a:r>
              <a:rPr lang="en-US" sz="1600" dirty="0" smtClean="0">
                <a:solidFill>
                  <a:srgbClr val="FF0000"/>
                </a:solidFill>
              </a:rPr>
              <a:t>Some pollutants (substances, particles and chemicals) do not easily dissolve in water. This kind of material is called particulate matter. Some suspended pollutants later settle under the water body. This can harm and even kill aquatic life that live at the floor of water bodies.</a:t>
            </a:r>
          </a:p>
          <a:p>
            <a:pPr>
              <a:buNone/>
            </a:pPr>
            <a:r>
              <a:rPr lang="en-US" sz="1600" dirty="0" smtClean="0">
                <a:solidFill>
                  <a:srgbClr val="BA249A"/>
                </a:solidFill>
              </a:rPr>
              <a:t>7. Chemical Water Pollution</a:t>
            </a:r>
            <a:r>
              <a:rPr lang="en-US" sz="1600" dirty="0" smtClean="0">
                <a:solidFill>
                  <a:srgbClr val="FFFF00"/>
                </a:solidFill>
              </a:rPr>
              <a:t/>
            </a:r>
            <a:br>
              <a:rPr lang="en-US" sz="1600" dirty="0" smtClean="0">
                <a:solidFill>
                  <a:srgbClr val="FFFF00"/>
                </a:solidFill>
              </a:rPr>
            </a:br>
            <a:r>
              <a:rPr lang="en-US" sz="1600" dirty="0" smtClean="0">
                <a:solidFill>
                  <a:srgbClr val="FF0000"/>
                </a:solidFill>
              </a:rPr>
              <a:t>Many industries and farmers work with chemicals that end up in water. This is common with </a:t>
            </a:r>
            <a:r>
              <a:rPr lang="en-US" sz="1600" dirty="0" smtClean="0">
                <a:solidFill>
                  <a:srgbClr val="FF0000"/>
                </a:solidFill>
                <a:hlinkClick r:id="rId3"/>
              </a:rPr>
              <a:t>Point-source Pollution.</a:t>
            </a:r>
            <a:r>
              <a:rPr lang="en-US" sz="1600" dirty="0" smtClean="0">
                <a:solidFill>
                  <a:srgbClr val="FF0000"/>
                </a:solidFill>
              </a:rPr>
              <a:t> These include chemicals that are used to control weeds, insects and pests. Metals and solvents from industries can pollute water bodies. These are poisonous to many forms of aquatic life and may slow their development, make them infertile and kill them. </a:t>
            </a:r>
          </a:p>
          <a:p>
            <a:pPr>
              <a:buNone/>
            </a:pPr>
            <a:r>
              <a:rPr lang="en-US" sz="1600" dirty="0" smtClean="0">
                <a:solidFill>
                  <a:srgbClr val="BA249A"/>
                </a:solidFill>
              </a:rPr>
              <a:t>8. Oil Spillage</a:t>
            </a:r>
            <a:r>
              <a:rPr lang="en-US" sz="1600" dirty="0" smtClean="0">
                <a:solidFill>
                  <a:srgbClr val="FFFF00"/>
                </a:solidFill>
              </a:rPr>
              <a:t/>
            </a:r>
            <a:br>
              <a:rPr lang="en-US" sz="1600" dirty="0" smtClean="0">
                <a:solidFill>
                  <a:srgbClr val="FFFF00"/>
                </a:solidFill>
              </a:rPr>
            </a:br>
            <a:r>
              <a:rPr lang="en-US" sz="1600" dirty="0" smtClean="0">
                <a:solidFill>
                  <a:srgbClr val="FF0000"/>
                </a:solidFill>
              </a:rPr>
              <a:t>Oil spills usually have only a localized effect on wildlife but can spread for miles. The oil can cause the death to many fish and get stuck to the feathers of seabirds causing them to lose their ability to fly. </a:t>
            </a:r>
          </a:p>
          <a:p>
            <a:endParaRPr lang="en-US" sz="1600" dirty="0"/>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dirty="0" smtClean="0"/>
              <a:t>       </a:t>
            </a:r>
          </a:p>
          <a:p>
            <a:pPr>
              <a:buNone/>
            </a:pPr>
            <a:endParaRPr lang="en-US" dirty="0" smtClean="0"/>
          </a:p>
          <a:p>
            <a:pPr>
              <a:buNone/>
            </a:pPr>
            <a:r>
              <a:rPr lang="en-US" sz="2800" b="1" dirty="0" smtClean="0">
                <a:solidFill>
                  <a:srgbClr val="FF0000"/>
                </a:solidFill>
                <a:latin typeface="BatmanForeverOutline" pitchFamily="2" charset="0"/>
                <a:cs typeface="Times New Roman" pitchFamily="18" charset="0"/>
              </a:rPr>
              <a:t>        Plan :</a:t>
            </a:r>
            <a:r>
              <a:rPr lang="en-US" dirty="0" smtClean="0">
                <a:latin typeface="BatmanForeverOutline" pitchFamily="2" charset="0"/>
              </a:rPr>
              <a:t> </a:t>
            </a:r>
            <a:endParaRPr lang="en-US" b="1" dirty="0" smtClean="0">
              <a:solidFill>
                <a:srgbClr val="FF0000"/>
              </a:solidFill>
              <a:latin typeface="BatmanForeverOutline" pitchFamily="2" charset="0"/>
              <a:cs typeface="Times New Roman" pitchFamily="18" charset="0"/>
            </a:endParaRPr>
          </a:p>
          <a:p>
            <a:pPr>
              <a:buNone/>
            </a:pPr>
            <a:r>
              <a:rPr lang="en-US" sz="1800" b="1" dirty="0" smtClean="0">
                <a:solidFill>
                  <a:srgbClr val="7030A0"/>
                </a:solidFill>
                <a:latin typeface="WalbaumOSSSK" pitchFamily="2" charset="0"/>
                <a:cs typeface="Times New Roman" pitchFamily="18" charset="0"/>
              </a:rPr>
              <a:t>The realization of this project we shall take advantage of all the knowledge obtained from the natural sciences and information from the Internet</a:t>
            </a:r>
            <a:r>
              <a:rPr lang="en-US" sz="2000" b="1" dirty="0" smtClean="0">
                <a:solidFill>
                  <a:srgbClr val="7030A0"/>
                </a:solidFill>
                <a:latin typeface="WalbaumOSSSK" pitchFamily="2" charset="0"/>
                <a:cs typeface="Times New Roman" pitchFamily="18" charset="0"/>
              </a:rPr>
              <a:t> </a:t>
            </a:r>
            <a:r>
              <a:rPr lang="en-US" sz="3200" b="1" dirty="0" smtClean="0">
                <a:solidFill>
                  <a:srgbClr val="7030A0"/>
                </a:solidFill>
                <a:latin typeface="WalbaumOSSSK" pitchFamily="2" charset="0"/>
                <a:cs typeface="Times New Roman" pitchFamily="18" charset="0"/>
              </a:rPr>
              <a:t>.</a:t>
            </a:r>
          </a:p>
          <a:p>
            <a:pPr>
              <a:buNone/>
            </a:pPr>
            <a:r>
              <a:rPr lang="en-US" sz="3000" dirty="0" smtClean="0">
                <a:solidFill>
                  <a:srgbClr val="00B050"/>
                </a:solidFill>
                <a:latin typeface="Times New Roman" pitchFamily="18" charset="0"/>
                <a:cs typeface="Times New Roman" pitchFamily="18" charset="0"/>
              </a:rPr>
              <a:t>          </a:t>
            </a:r>
            <a:r>
              <a:rPr lang="en-US" sz="2800" b="1" dirty="0" smtClean="0">
                <a:solidFill>
                  <a:srgbClr val="FF0000"/>
                </a:solidFill>
                <a:latin typeface="BatmanForeverOutline" pitchFamily="2" charset="0"/>
                <a:cs typeface="Times New Roman" pitchFamily="18" charset="0"/>
              </a:rPr>
              <a:t>Objectives :</a:t>
            </a:r>
            <a:endParaRPr lang="en-US" b="1" dirty="0" smtClean="0">
              <a:solidFill>
                <a:srgbClr val="FF0000"/>
              </a:solidFill>
              <a:latin typeface="BatmanForeverOutline" pitchFamily="2" charset="0"/>
              <a:cs typeface="Times New Roman" pitchFamily="18" charset="0"/>
            </a:endParaRPr>
          </a:p>
          <a:p>
            <a:pPr marL="425196" indent="-342900">
              <a:buNone/>
            </a:pPr>
            <a:r>
              <a:rPr lang="en-US" sz="1800" b="1" dirty="0" smtClean="0">
                <a:solidFill>
                  <a:srgbClr val="00B050"/>
                </a:solidFill>
                <a:latin typeface="WalbaumOSSSK" pitchFamily="2" charset="0"/>
                <a:cs typeface="Times New Roman" pitchFamily="18" charset="0"/>
              </a:rPr>
              <a:t>At the end of the Project to be able : </a:t>
            </a:r>
          </a:p>
          <a:p>
            <a:pPr marL="425196" indent="-342900">
              <a:buAutoNum type="alphaLcParenR"/>
            </a:pPr>
            <a:r>
              <a:rPr lang="en-US" sz="1800" b="1" dirty="0" smtClean="0">
                <a:solidFill>
                  <a:srgbClr val="00B050"/>
                </a:solidFill>
                <a:latin typeface="WalbaumOSSSK" pitchFamily="2" charset="0"/>
                <a:cs typeface="Times New Roman" pitchFamily="18" charset="0"/>
              </a:rPr>
              <a:t>Talk about the environment , its protection and pollution .</a:t>
            </a:r>
          </a:p>
          <a:p>
            <a:pPr marL="425196" indent="-342900">
              <a:buAutoNum type="alphaLcParenR"/>
            </a:pPr>
            <a:r>
              <a:rPr lang="en-US" sz="1800" b="1" dirty="0" smtClean="0">
                <a:solidFill>
                  <a:srgbClr val="00B050"/>
                </a:solidFill>
                <a:latin typeface="WalbaumOSSSK" pitchFamily="2" charset="0"/>
                <a:cs typeface="Times New Roman" pitchFamily="18" charset="0"/>
              </a:rPr>
              <a:t>To protect nearby the environment .</a:t>
            </a:r>
          </a:p>
          <a:p>
            <a:pPr marL="425196" indent="-342900">
              <a:buAutoNum type="alphaLcParenR"/>
            </a:pPr>
            <a:r>
              <a:rPr lang="en-US" sz="1800" b="1" dirty="0" smtClean="0">
                <a:solidFill>
                  <a:srgbClr val="00B050"/>
                </a:solidFill>
                <a:latin typeface="WalbaumOSSSK" pitchFamily="2" charset="0"/>
                <a:cs typeface="Times New Roman" pitchFamily="18" charset="0"/>
              </a:rPr>
              <a:t>To explain people how to protect the environment .</a:t>
            </a:r>
          </a:p>
          <a:p>
            <a:pPr marL="425196" indent="-342900">
              <a:buNone/>
            </a:pPr>
            <a:r>
              <a:rPr lang="en-US" sz="2400" b="1" dirty="0" smtClean="0">
                <a:solidFill>
                  <a:srgbClr val="FF0000"/>
                </a:solidFill>
                <a:latin typeface="BatmanForeverOutline" pitchFamily="2" charset="0"/>
                <a:cs typeface="Times New Roman" pitchFamily="18" charset="0"/>
              </a:rPr>
              <a:t>      </a:t>
            </a:r>
          </a:p>
          <a:p>
            <a:pPr marL="425196" indent="-342900">
              <a:buNone/>
            </a:pPr>
            <a:r>
              <a:rPr lang="en-US" sz="2400" b="1" dirty="0" smtClean="0">
                <a:solidFill>
                  <a:srgbClr val="FF0000"/>
                </a:solidFill>
                <a:latin typeface="BatmanForeverOutline" pitchFamily="2" charset="0"/>
                <a:cs typeface="Times New Roman" pitchFamily="18" charset="0"/>
              </a:rPr>
              <a:t>        Goal:</a:t>
            </a:r>
          </a:p>
          <a:p>
            <a:pPr marL="425196" indent="-342900">
              <a:buNone/>
            </a:pPr>
            <a:r>
              <a:rPr lang="en-US" sz="1800" b="1" dirty="0" smtClean="0">
                <a:solidFill>
                  <a:srgbClr val="0000CC"/>
                </a:solidFill>
                <a:latin typeface="WalbaumOSSSK" pitchFamily="2" charset="0"/>
                <a:cs typeface="Times New Roman" pitchFamily="18" charset="0"/>
              </a:rPr>
              <a:t>Raise the awareness of people to protect the environment. </a:t>
            </a:r>
          </a:p>
        </p:txBody>
      </p:sp>
    </p:spTree>
  </p:cSld>
  <p:clrMapOvr>
    <a:masterClrMapping/>
  </p:clrMapOvr>
  <p:transition>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a:normAutofit/>
          </a:bodyPr>
          <a:lstStyle/>
          <a:p>
            <a:endParaRPr lang="en-US" sz="1600" dirty="0" smtClean="0"/>
          </a:p>
          <a:p>
            <a:pPr>
              <a:buNone/>
            </a:pPr>
            <a:r>
              <a:rPr lang="en-US" sz="2000" dirty="0" smtClean="0"/>
              <a:t>                     </a:t>
            </a:r>
          </a:p>
          <a:p>
            <a:pPr>
              <a:buNone/>
            </a:pP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Other causes of water pollution</a:t>
            </a:r>
          </a:p>
          <a:p>
            <a:pPr>
              <a:buNone/>
            </a:pPr>
            <a:r>
              <a:rPr lang="en-US" sz="1600" dirty="0" smtClean="0"/>
              <a:t/>
            </a:r>
            <a:br>
              <a:rPr lang="en-US" sz="1600" dirty="0" smtClean="0"/>
            </a:br>
            <a:endParaRPr lang="en-US" sz="1600" dirty="0" smtClean="0"/>
          </a:p>
          <a:p>
            <a:pPr>
              <a:buNone/>
            </a:pPr>
            <a:r>
              <a:rPr lang="en-US" sz="1600" dirty="0" smtClean="0"/>
              <a:t>       </a:t>
            </a:r>
            <a:r>
              <a:rPr lang="en-US" sz="1600" dirty="0" smtClean="0">
                <a:solidFill>
                  <a:srgbClr val="7030A0"/>
                </a:solidFill>
              </a:rPr>
              <a:t>Apart from the industrial causes of water pollution</a:t>
            </a:r>
            <a:r>
              <a:rPr lang="en-US" sz="1600" dirty="0" smtClean="0">
                <a:solidFill>
                  <a:srgbClr val="FF0000"/>
                </a:solidFill>
              </a:rPr>
              <a:t/>
            </a:r>
            <a:br>
              <a:rPr lang="en-US" sz="1600" dirty="0" smtClean="0">
                <a:solidFill>
                  <a:srgbClr val="FF0000"/>
                </a:solidFill>
              </a:rPr>
            </a:br>
            <a:r>
              <a:rPr lang="en-US" sz="1600" dirty="0" smtClean="0">
                <a:solidFill>
                  <a:srgbClr val="00B050"/>
                </a:solidFill>
              </a:rPr>
              <a:t>1. Sewage and waste water</a:t>
            </a:r>
            <a:r>
              <a:rPr lang="en-US" sz="1600" dirty="0" smtClean="0">
                <a:solidFill>
                  <a:srgbClr val="FF0000"/>
                </a:solidFill>
              </a:rPr>
              <a:t/>
            </a:r>
            <a:br>
              <a:rPr lang="en-US" sz="1600" dirty="0" smtClean="0">
                <a:solidFill>
                  <a:srgbClr val="FF0000"/>
                </a:solidFill>
              </a:rPr>
            </a:br>
            <a:r>
              <a:rPr lang="en-US" sz="1600" dirty="0" smtClean="0">
                <a:solidFill>
                  <a:srgbClr val="FF0000"/>
                </a:solidFill>
              </a:rPr>
              <a:t>Everyday, we cook, do laundry, flush the toilet, wash our cars, shower and do many things that use water. Think about how we use water in schools, hospitals and public places. </a:t>
            </a:r>
            <a:br>
              <a:rPr lang="en-US" sz="1600" dirty="0" smtClean="0">
                <a:solidFill>
                  <a:srgbClr val="FF0000"/>
                </a:solidFill>
              </a:rPr>
            </a:br>
            <a:r>
              <a:rPr lang="en-US" sz="1600" dirty="0" smtClean="0">
                <a:solidFill>
                  <a:srgbClr val="FF0000"/>
                </a:solidFill>
              </a:rPr>
              <a:t>Where do you think all the water, liquid waste, toilet and urine ends up? In many developed communities, this waste water and soluble waste (called sewage) is </a:t>
            </a:r>
            <a:r>
              <a:rPr lang="en-US" sz="1600" dirty="0" err="1" smtClean="0">
                <a:solidFill>
                  <a:srgbClr val="FF0000"/>
                </a:solidFill>
              </a:rPr>
              <a:t>trated</a:t>
            </a:r>
            <a:r>
              <a:rPr lang="en-US" sz="1600" dirty="0" smtClean="0">
                <a:solidFill>
                  <a:srgbClr val="FF0000"/>
                </a:solidFill>
              </a:rPr>
              <a:t> , cleaned and dumped into the sea or river. Even though they are treated, they are never the same as fresh water. </a:t>
            </a:r>
            <a:br>
              <a:rPr lang="en-US" sz="1600" dirty="0" smtClean="0">
                <a:solidFill>
                  <a:srgbClr val="FF0000"/>
                </a:solidFill>
              </a:rPr>
            </a:br>
            <a:r>
              <a:rPr lang="en-US" sz="1600" dirty="0" smtClean="0">
                <a:solidFill>
                  <a:srgbClr val="FF0000"/>
                </a:solidFill>
              </a:rPr>
              <a:t>In some not-so-developed countries, the sewage is not treated, but quickly dumped into the sea or water bodies. This is VERY dangerous because they contaminate the environment and water bodies and bring many deadly diseases to us.</a:t>
            </a:r>
          </a:p>
          <a:p>
            <a:pPr>
              <a:buNone/>
            </a:pPr>
            <a:r>
              <a:rPr lang="en-US" sz="1600" dirty="0" smtClean="0">
                <a:solidFill>
                  <a:srgbClr val="00B050"/>
                </a:solidFill>
              </a:rPr>
              <a:t>          2.Septic Tanks</a:t>
            </a:r>
            <a:r>
              <a:rPr lang="en-US" sz="1600" dirty="0" smtClean="0">
                <a:solidFill>
                  <a:srgbClr val="FF0000"/>
                </a:solidFill>
              </a:rPr>
              <a:t/>
            </a:r>
            <a:br>
              <a:rPr lang="en-US" sz="1600" dirty="0" smtClean="0">
                <a:solidFill>
                  <a:srgbClr val="FF0000"/>
                </a:solidFill>
              </a:rPr>
            </a:br>
            <a:r>
              <a:rPr lang="en-US" sz="1600" dirty="0" smtClean="0">
                <a:solidFill>
                  <a:srgbClr val="FF0000"/>
                </a:solidFill>
              </a:rPr>
              <a:t>Every domestic (home) toilet is connected to septic tank usually located outside the house. Each time poop is flushed down the toilet, it goes into this tank, where the solid part is separated from the liquid part. Biological processes are used to break down the solids and the liquid is usually drained out into a land drainage system. From this stage, it can escape into the soil and nearby water bodies. </a:t>
            </a:r>
            <a:br>
              <a:rPr lang="en-US" sz="1600" dirty="0" smtClean="0">
                <a:solidFill>
                  <a:srgbClr val="FF0000"/>
                </a:solidFill>
              </a:rPr>
            </a:br>
            <a:endParaRPr lang="en-US" sz="1600" dirty="0" smtClean="0">
              <a:solidFill>
                <a:srgbClr val="FF0000"/>
              </a:solidFill>
            </a:endParaRPr>
          </a:p>
          <a:p>
            <a:pPr>
              <a:buNone/>
            </a:pPr>
            <a:r>
              <a:rPr lang="en-US" sz="1600" dirty="0" smtClean="0"/>
              <a:t/>
            </a:r>
            <a:br>
              <a:rPr lang="en-US" sz="1600" dirty="0" smtClean="0"/>
            </a:br>
            <a:endParaRPr lang="en-US" sz="1600" dirty="0" smtClean="0"/>
          </a:p>
        </p:txBody>
      </p:sp>
    </p:spTree>
  </p:cSld>
  <p:clrMapOvr>
    <a:masterClrMapping/>
  </p:clrMapOvr>
  <p:transition>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a:normAutofit/>
          </a:bodyPr>
          <a:lstStyle/>
          <a:p>
            <a:endParaRPr lang="en-US" sz="1600" dirty="0" smtClean="0"/>
          </a:p>
          <a:p>
            <a:endParaRPr lang="en-US" sz="1600" dirty="0" smtClean="0"/>
          </a:p>
          <a:p>
            <a:pPr>
              <a:buNone/>
            </a:pPr>
            <a:r>
              <a:rPr lang="en-US" sz="1600" dirty="0" smtClean="0"/>
              <a:t>          </a:t>
            </a:r>
          </a:p>
          <a:p>
            <a:pPr>
              <a:buNone/>
            </a:pPr>
            <a:r>
              <a:rPr lang="en-US" sz="1600" dirty="0" smtClean="0"/>
              <a:t>         </a:t>
            </a:r>
          </a:p>
          <a:p>
            <a:pPr>
              <a:buNone/>
            </a:pPr>
            <a:r>
              <a:rPr lang="en-US" sz="1600" dirty="0" smtClean="0">
                <a:solidFill>
                  <a:srgbClr val="00B050"/>
                </a:solidFill>
              </a:rPr>
              <a:t>  3.Ocean and marine dumping</a:t>
            </a:r>
            <a:r>
              <a:rPr lang="en-US" sz="1600" dirty="0" smtClean="0">
                <a:solidFill>
                  <a:srgbClr val="FF0000"/>
                </a:solidFill>
              </a:rPr>
              <a:t/>
            </a:r>
            <a:br>
              <a:rPr lang="en-US" sz="1600" dirty="0" smtClean="0">
                <a:solidFill>
                  <a:srgbClr val="FF0000"/>
                </a:solidFill>
              </a:rPr>
            </a:br>
            <a:r>
              <a:rPr lang="en-US" sz="1600" dirty="0" smtClean="0">
                <a:solidFill>
                  <a:srgbClr val="FF0000"/>
                </a:solidFill>
              </a:rPr>
              <a:t>Again, think of the rubbish we all make each day. Paper waste, food waste, plastic, rubber, metallic and aluminum waste. In some countries, they are deposited into the sea. All these waste types take time to decompose. For example, it is know that paper takes about 6 weeks, aluminum takes about 200 years and glass takes even more years. When these end up in the sea, they harm sea animals and cause a lot of water animal deaths. </a:t>
            </a:r>
          </a:p>
          <a:p>
            <a:pPr>
              <a:buNone/>
            </a:pPr>
            <a:r>
              <a:rPr lang="en-US" sz="1600" dirty="0" smtClean="0">
                <a:solidFill>
                  <a:srgbClr val="00B050"/>
                </a:solidFill>
              </a:rPr>
              <a:t>4.Underground storage and tube leakages</a:t>
            </a:r>
            <a:r>
              <a:rPr lang="en-US" sz="1600" dirty="0" smtClean="0">
                <a:solidFill>
                  <a:srgbClr val="FF0000"/>
                </a:solidFill>
              </a:rPr>
              <a:t/>
            </a:r>
            <a:br>
              <a:rPr lang="en-US" sz="1600" dirty="0" smtClean="0">
                <a:solidFill>
                  <a:srgbClr val="FF0000"/>
                </a:solidFill>
              </a:rPr>
            </a:br>
            <a:r>
              <a:rPr lang="en-US" sz="1600" dirty="0" smtClean="0">
                <a:solidFill>
                  <a:srgbClr val="FF0000"/>
                </a:solidFill>
              </a:rPr>
              <a:t>Many liquid products (petroleum products) are stored in metal and steel tubes underground. Other sewage systems run in underground tubes. Overtime, they rust and begin to leak. If that happens, they contaminate the soils, and the liquids in them end up in many nearby water bodies.</a:t>
            </a:r>
          </a:p>
          <a:p>
            <a:pPr>
              <a:buNone/>
            </a:pPr>
            <a:r>
              <a:rPr lang="en-US" sz="1600" dirty="0" smtClean="0">
                <a:solidFill>
                  <a:srgbClr val="00B050"/>
                </a:solidFill>
              </a:rPr>
              <a:t>5. Atmospheric</a:t>
            </a:r>
            <a:r>
              <a:rPr lang="en-US" sz="1600" dirty="0" smtClean="0">
                <a:solidFill>
                  <a:srgbClr val="FF0000"/>
                </a:solidFill>
              </a:rPr>
              <a:t/>
            </a:r>
            <a:br>
              <a:rPr lang="en-US" sz="1600" dirty="0" smtClean="0">
                <a:solidFill>
                  <a:srgbClr val="FF0000"/>
                </a:solidFill>
              </a:rPr>
            </a:br>
            <a:r>
              <a:rPr lang="en-US" sz="1600" dirty="0" smtClean="0">
                <a:solidFill>
                  <a:srgbClr val="FF0000"/>
                </a:solidFill>
              </a:rPr>
              <a:t>Atmospheric deposition is the pollution of water bodies caused by air pollution. Each time the air is polluted with </a:t>
            </a:r>
            <a:r>
              <a:rPr lang="en-US" sz="1600" dirty="0" err="1" smtClean="0">
                <a:solidFill>
                  <a:srgbClr val="FF0000"/>
                </a:solidFill>
              </a:rPr>
              <a:t>sulphur</a:t>
            </a:r>
            <a:r>
              <a:rPr lang="en-US" sz="1600" dirty="0" smtClean="0">
                <a:solidFill>
                  <a:srgbClr val="FF0000"/>
                </a:solidFill>
              </a:rPr>
              <a:t> dioxide and nitrogen oxide, they mix with water particles in the air and form a toxic substance. This falls as acid rain to the ground, and gets washed into water bodies. The result is that, water bodies also get contaminated and this affects animals and water organisms.</a:t>
            </a:r>
            <a:br>
              <a:rPr lang="en-US" sz="1600" dirty="0" smtClean="0">
                <a:solidFill>
                  <a:srgbClr val="FF0000"/>
                </a:solidFill>
              </a:rPr>
            </a:br>
            <a:endParaRPr lang="en-US" sz="1600" dirty="0" smtClean="0">
              <a:solidFill>
                <a:srgbClr val="FF0000"/>
              </a:solidFill>
            </a:endParaRPr>
          </a:p>
          <a:p>
            <a:endParaRPr lang="en-US" sz="1600" dirty="0"/>
          </a:p>
        </p:txBody>
      </p:sp>
    </p:spTree>
  </p:cSld>
  <p:clrMapOvr>
    <a:masterClrMapping/>
  </p:clrMapOvr>
  <p:transition>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a:normAutofit/>
          </a:bodyPr>
          <a:lstStyle/>
          <a:p>
            <a:pPr>
              <a:buNone/>
            </a:pPr>
            <a:r>
              <a:rPr lang="en-US" sz="1600" dirty="0" smtClean="0"/>
              <a:t> </a:t>
            </a:r>
            <a:br>
              <a:rPr lang="en-US" sz="1600" dirty="0" smtClean="0"/>
            </a:br>
            <a:r>
              <a:rPr lang="en-US" sz="1600" dirty="0" smtClean="0"/>
              <a:t>                        </a:t>
            </a: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Effects of water pollution</a:t>
            </a:r>
          </a:p>
          <a:p>
            <a:pPr>
              <a:buNone/>
            </a:pPr>
            <a:r>
              <a:rPr lang="en-US" sz="1600" dirty="0" smtClean="0">
                <a:solidFill>
                  <a:srgbClr val="7030A0"/>
                </a:solidFill>
              </a:rPr>
              <a:t>You will notice in the previous pages that water pollution is very harmful to humans, animals and water life. The effects can be catastrophic, depending on the kind of chemicals, concentrations of the pollutants and where there are polluted. Below, we shall see a summary of the effects of water pollution.</a:t>
            </a:r>
          </a:p>
          <a:p>
            <a:pPr>
              <a:buNone/>
            </a:pPr>
            <a:r>
              <a:rPr lang="en-US" sz="1600" dirty="0" smtClean="0">
                <a:solidFill>
                  <a:srgbClr val="7030A0"/>
                </a:solidFill>
              </a:rPr>
              <a:t>The effects of water pollution are varied and depend on what chemicals are dumped and in which locations.</a:t>
            </a:r>
            <a:br>
              <a:rPr lang="en-US" sz="1600" dirty="0" smtClean="0">
                <a:solidFill>
                  <a:srgbClr val="7030A0"/>
                </a:solidFill>
              </a:rPr>
            </a:br>
            <a:r>
              <a:rPr lang="en-US" sz="1600" dirty="0" smtClean="0">
                <a:solidFill>
                  <a:srgbClr val="7030A0"/>
                </a:solidFill>
              </a:rPr>
              <a:t>Many water bodies near urban areas (cities and towns) are highly polluted. This is the result of both garbage dumped by individuals and dangerous chemicals legally or illegally dumped by manufacturing industries, health centers, schools and market places.</a:t>
            </a:r>
          </a:p>
          <a:p>
            <a:pPr>
              <a:buNone/>
            </a:pPr>
            <a:r>
              <a:rPr lang="en-US" sz="1600" dirty="0" smtClean="0">
                <a:solidFill>
                  <a:srgbClr val="BA249A"/>
                </a:solidFill>
              </a:rPr>
              <a:t>Death of aquatic (water) animals</a:t>
            </a:r>
            <a:r>
              <a:rPr lang="en-US" sz="1600" dirty="0" smtClean="0">
                <a:solidFill>
                  <a:srgbClr val="FFFF00"/>
                </a:solidFill>
              </a:rPr>
              <a:t/>
            </a:r>
            <a:br>
              <a:rPr lang="en-US" sz="1600" dirty="0" smtClean="0">
                <a:solidFill>
                  <a:srgbClr val="FFFF00"/>
                </a:solidFill>
              </a:rPr>
            </a:br>
            <a:r>
              <a:rPr lang="en-US" sz="1600" dirty="0" smtClean="0">
                <a:solidFill>
                  <a:srgbClr val="FFFF00"/>
                </a:solidFill>
              </a:rPr>
              <a:t>The main problem caused by water pollution is that it kills life that depends on these water bodies. Dead fish, crabs, birds and sea gulls, dolphins, and many other animals often wind up on beaches, killed by pollutants in their habitat (living environment). </a:t>
            </a:r>
          </a:p>
          <a:p>
            <a:pPr>
              <a:buNone/>
            </a:pPr>
            <a:r>
              <a:rPr lang="en-US" sz="1600" dirty="0" smtClean="0">
                <a:solidFill>
                  <a:srgbClr val="BA249A"/>
                </a:solidFill>
              </a:rPr>
              <a:t>Disruption of food-chains</a:t>
            </a:r>
            <a:r>
              <a:rPr lang="en-US" sz="1600" dirty="0" smtClean="0">
                <a:solidFill>
                  <a:srgbClr val="FFFF00"/>
                </a:solidFill>
              </a:rPr>
              <a:t/>
            </a:r>
            <a:br>
              <a:rPr lang="en-US" sz="1600" dirty="0" smtClean="0">
                <a:solidFill>
                  <a:srgbClr val="FFFF00"/>
                </a:solidFill>
              </a:rPr>
            </a:br>
            <a:r>
              <a:rPr lang="en-US" sz="1600" dirty="0" smtClean="0">
                <a:solidFill>
                  <a:srgbClr val="FFFF00"/>
                </a:solidFill>
              </a:rPr>
              <a:t>Pollution disrupts the natural </a:t>
            </a:r>
            <a:r>
              <a:rPr lang="en-US" sz="1600" dirty="0" smtClean="0">
                <a:solidFill>
                  <a:srgbClr val="FFFF00"/>
                </a:solidFill>
                <a:hlinkClick r:id="rId3" tooltip="Food chain"/>
              </a:rPr>
              <a:t>food chain</a:t>
            </a:r>
            <a:r>
              <a:rPr lang="en-US" sz="1600" dirty="0" smtClean="0">
                <a:solidFill>
                  <a:srgbClr val="FFFF00"/>
                </a:solidFill>
              </a:rPr>
              <a:t> as well. Pollutants such as lead and cadmium are eaten by tiny animals. Later, these animals are consumed by fish and shellfish, and the food chain continues to be disrupted at all higher levels.</a:t>
            </a:r>
            <a:br>
              <a:rPr lang="en-US" sz="1600" dirty="0" smtClean="0">
                <a:solidFill>
                  <a:srgbClr val="FFFF00"/>
                </a:solidFill>
              </a:rPr>
            </a:br>
            <a:endParaRPr lang="en-US" sz="1600" dirty="0" smtClean="0">
              <a:solidFill>
                <a:srgbClr val="FFFF00"/>
              </a:solidFill>
            </a:endParaRPr>
          </a:p>
          <a:p>
            <a:endParaRPr lang="en-US" sz="1600" dirty="0"/>
          </a:p>
        </p:txBody>
      </p:sp>
    </p:spTree>
  </p:cSld>
  <p:clrMapOvr>
    <a:masterClrMapping/>
  </p:clrMapOvr>
  <p:transition>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a:normAutofit/>
          </a:bodyPr>
          <a:lstStyle/>
          <a:p>
            <a:endParaRPr lang="en-US" sz="1600" dirty="0" smtClean="0"/>
          </a:p>
          <a:p>
            <a:endParaRPr lang="en-US" sz="1600" dirty="0" smtClean="0"/>
          </a:p>
          <a:p>
            <a:pPr>
              <a:buNone/>
            </a:pPr>
            <a:r>
              <a:rPr lang="en-US" sz="1600" dirty="0" smtClean="0">
                <a:solidFill>
                  <a:srgbClr val="BA249A"/>
                </a:solidFill>
              </a:rPr>
              <a:t>Diseases</a:t>
            </a:r>
            <a:r>
              <a:rPr lang="en-US" sz="1600" dirty="0" smtClean="0">
                <a:solidFill>
                  <a:srgbClr val="FFFF00"/>
                </a:solidFill>
              </a:rPr>
              <a:t/>
            </a:r>
            <a:br>
              <a:rPr lang="en-US" sz="1600" dirty="0" smtClean="0">
                <a:solidFill>
                  <a:srgbClr val="FFFF00"/>
                </a:solidFill>
              </a:rPr>
            </a:br>
            <a:r>
              <a:rPr lang="en-US" sz="1600" dirty="0" smtClean="0">
                <a:solidFill>
                  <a:srgbClr val="FFFF00"/>
                </a:solidFill>
              </a:rPr>
              <a:t>Eventually, humans are affected by this process as well. People can get diseases such as hepatitis by eating seafood that has been poisoned. In many poor nations, there is always outbreak of cholera and diseases as a result of poor drinking water treatment from contaminated waters.</a:t>
            </a:r>
          </a:p>
          <a:p>
            <a:pPr>
              <a:buNone/>
            </a:pPr>
            <a:r>
              <a:rPr lang="en-US" sz="1600" dirty="0" smtClean="0">
                <a:solidFill>
                  <a:srgbClr val="BA249A"/>
                </a:solidFill>
              </a:rPr>
              <a:t>Destruction of ecosystems</a:t>
            </a:r>
            <a:r>
              <a:rPr lang="en-US" sz="1600" dirty="0" smtClean="0">
                <a:solidFill>
                  <a:srgbClr val="FFFF00"/>
                </a:solidFill>
              </a:rPr>
              <a:t/>
            </a:r>
            <a:br>
              <a:rPr lang="en-US" sz="1600" dirty="0" smtClean="0">
                <a:solidFill>
                  <a:srgbClr val="FFFF00"/>
                </a:solidFill>
              </a:rPr>
            </a:br>
            <a:r>
              <a:rPr lang="en-US" sz="1600" dirty="0" smtClean="0">
                <a:solidFill>
                  <a:srgbClr val="00B050"/>
                </a:solidFill>
              </a:rPr>
              <a:t>Ecosystems </a:t>
            </a:r>
            <a:r>
              <a:rPr lang="en-US" sz="1600" dirty="0" smtClean="0">
                <a:solidFill>
                  <a:srgbClr val="FFFF00"/>
                </a:solidFill>
              </a:rPr>
              <a:t>(the interaction of living things in a place, depending on each other for life) can be severely changed or destroyed by water pollution. Many areas are now being affected by careless human pollution, and this pollution is coming back to hurt humans in many ways.</a:t>
            </a:r>
          </a:p>
          <a:p>
            <a:pPr>
              <a:buNone/>
            </a:pPr>
            <a:endParaRPr lang="en-US" sz="1600" dirty="0" smtClean="0"/>
          </a:p>
          <a:p>
            <a:endParaRPr lang="en-US" sz="1600" dirty="0"/>
          </a:p>
        </p:txBody>
      </p:sp>
      <p:pic>
        <p:nvPicPr>
          <p:cNvPr id="4" name="Picture 3" descr="water-pollution-destroys-food-chain.jpg"/>
          <p:cNvPicPr>
            <a:picLocks noChangeAspect="1"/>
          </p:cNvPicPr>
          <p:nvPr/>
        </p:nvPicPr>
        <p:blipFill>
          <a:blip r:embed="rId3"/>
          <a:stretch>
            <a:fillRect/>
          </a:stretch>
        </p:blipFill>
        <p:spPr>
          <a:xfrm>
            <a:off x="1752600" y="3352800"/>
            <a:ext cx="6280150" cy="3014472"/>
          </a:xfrm>
          <a:prstGeom prst="rect">
            <a:avLst/>
          </a:prstGeom>
        </p:spPr>
      </p:pic>
    </p:spTree>
  </p:cSld>
  <p:clrMapOvr>
    <a:masterClrMapping/>
  </p:clrMapOvr>
  <p:transition>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a:normAutofit/>
          </a:bodyPr>
          <a:lstStyle/>
          <a:p>
            <a:endParaRPr lang="en-US" sz="1800" dirty="0" smtClean="0"/>
          </a:p>
          <a:p>
            <a:pPr>
              <a:buNone/>
            </a:pPr>
            <a:r>
              <a:rPr lang="en-US" sz="1800" dirty="0" smtClean="0"/>
              <a:t>                     </a:t>
            </a:r>
            <a:r>
              <a:rPr lang="en-US" sz="2400" b="1" spc="50" dirty="0" smtClean="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latin typeface="AmericanTypewriter MediumA" pitchFamily="18" charset="0"/>
              </a:rPr>
              <a:t>Prevention of water pollution </a:t>
            </a:r>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en-US" sz="1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buNone/>
            </a:pPr>
            <a:r>
              <a:rPr lang="en-US" sz="1800" dirty="0" smtClean="0">
                <a:solidFill>
                  <a:srgbClr val="00B050"/>
                </a:solidFill>
              </a:rPr>
              <a:t>Dealing with water pollution is something that everyone (including governments and local councils) needs to get involved with. Here are a few things you can do to help. Learning about the issue (like you are doing) is the greatest and most important step to take. Here are a few more:</a:t>
            </a:r>
          </a:p>
          <a:p>
            <a:pPr>
              <a:buNone/>
            </a:pPr>
            <a:r>
              <a:rPr lang="en-US" sz="1800" dirty="0" smtClean="0">
                <a:solidFill>
                  <a:srgbClr val="0000CC"/>
                </a:solidFill>
              </a:rPr>
              <a:t>You can help: </a:t>
            </a:r>
          </a:p>
          <a:p>
            <a:pPr>
              <a:buNone/>
            </a:pPr>
            <a:r>
              <a:rPr lang="en-US" sz="1800" dirty="0" smtClean="0">
                <a:solidFill>
                  <a:srgbClr val="FF0000"/>
                </a:solidFill>
              </a:rPr>
              <a:t>1) Never throw rubbish away anyhow. Always look for the correct waste bin. If there is none around, please take it home and put it in your trash can. This includes places like the beach, riverside and water bodies.</a:t>
            </a:r>
          </a:p>
          <a:p>
            <a:pPr>
              <a:buNone/>
            </a:pPr>
            <a:r>
              <a:rPr lang="en-US" sz="1800" dirty="0" smtClean="0">
                <a:solidFill>
                  <a:srgbClr val="0000CC"/>
                </a:solidFill>
              </a:rPr>
              <a:t>2) Use water wisely. Do not keep the tap running when not in use. Also, you can reduce the amount of water you use in washing and bathing. If we all do this, we can significantly prevent water shortages and reduce the amount of dirty water that needs treatment.</a:t>
            </a:r>
          </a:p>
          <a:p>
            <a:pPr>
              <a:buNone/>
            </a:pPr>
            <a:r>
              <a:rPr lang="en-US" sz="1800" dirty="0" smtClean="0">
                <a:solidFill>
                  <a:srgbClr val="00B050"/>
                </a:solidFill>
              </a:rPr>
              <a:t>3)Do not throw chemicals, oils, paints and medicines down the sink drain, or the toilet. In many cities, your local environment office can help with the disposal of medicines and chemicals. Check with your local authorities if there is a chemical disposal plan for local residents.</a:t>
            </a:r>
          </a:p>
          <a:p>
            <a:pPr>
              <a:buNone/>
            </a:pPr>
            <a:r>
              <a:rPr lang="en-US" sz="1800" dirty="0" smtClean="0">
                <a:solidFill>
                  <a:srgbClr val="00B050"/>
                </a:solidFill>
              </a:rPr>
              <a:t>        </a:t>
            </a:r>
            <a:endParaRPr lang="en-US" sz="1800" dirty="0">
              <a:solidFill>
                <a:srgbClr val="00B050"/>
              </a:solidFill>
            </a:endParaRPr>
          </a:p>
        </p:txBody>
      </p:sp>
    </p:spTree>
  </p:cSld>
  <p:clrMapOvr>
    <a:masterClrMapping/>
  </p:clrMapOvr>
  <p:transition>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buNone/>
            </a:pPr>
            <a:r>
              <a:rPr lang="en-US" sz="1800" dirty="0" smtClean="0"/>
              <a:t/>
            </a:r>
            <a:br>
              <a:rPr lang="en-US" sz="1800" dirty="0" smtClean="0"/>
            </a:br>
            <a:endParaRPr lang="en-US" sz="1800" dirty="0" smtClean="0"/>
          </a:p>
          <a:p>
            <a:pPr>
              <a:buNone/>
            </a:pPr>
            <a:endParaRPr lang="en-US" sz="1800" dirty="0" smtClean="0"/>
          </a:p>
          <a:p>
            <a:pPr>
              <a:buNone/>
            </a:pPr>
            <a:endParaRPr lang="en-US" sz="1800" dirty="0" smtClean="0"/>
          </a:p>
          <a:p>
            <a:pPr>
              <a:buNone/>
            </a:pPr>
            <a:r>
              <a:rPr lang="en-US" sz="1800" dirty="0" smtClean="0">
                <a:solidFill>
                  <a:srgbClr val="00B0F0"/>
                </a:solidFill>
              </a:rPr>
              <a:t>4)Buy more environmentally safe cleaning liquids for use at home and other public places. They are less dangerous to the environment.</a:t>
            </a:r>
          </a:p>
          <a:p>
            <a:pPr>
              <a:buNone/>
            </a:pPr>
            <a:r>
              <a:rPr lang="en-US" sz="1800" dirty="0" smtClean="0">
                <a:solidFill>
                  <a:srgbClr val="00B0F0"/>
                </a:solidFill>
              </a:rPr>
              <a:t>      </a:t>
            </a:r>
          </a:p>
          <a:p>
            <a:pPr>
              <a:buNone/>
            </a:pPr>
            <a:r>
              <a:rPr lang="en-US" sz="1800" dirty="0" smtClean="0">
                <a:solidFill>
                  <a:srgbClr val="00B050"/>
                </a:solidFill>
              </a:rPr>
              <a:t> </a:t>
            </a:r>
            <a:r>
              <a:rPr lang="en-US" sz="1800" dirty="0" smtClean="0">
                <a:solidFill>
                  <a:srgbClr val="FFC000"/>
                </a:solidFill>
              </a:rPr>
              <a:t>5)If you use chemicals and pesticides for your gardens and farms, be mindful not to overuse pesticides and fertilizers. This will reduce runoffs of the chemical into nearby water sources. Start looking at options of </a:t>
            </a:r>
            <a:r>
              <a:rPr lang="en-US" sz="1800" dirty="0" smtClean="0">
                <a:solidFill>
                  <a:srgbClr val="FFC000"/>
                </a:solidFill>
                <a:hlinkClick r:id="rId3" tooltip="waste composting"/>
              </a:rPr>
              <a:t>composting</a:t>
            </a:r>
            <a:r>
              <a:rPr lang="en-US" sz="1800" dirty="0" smtClean="0">
                <a:solidFill>
                  <a:srgbClr val="FFC000"/>
                </a:solidFill>
              </a:rPr>
              <a:t> and using organic manure instead.</a:t>
            </a:r>
            <a:r>
              <a:rPr lang="en-US" sz="1800" dirty="0" smtClean="0">
                <a:solidFill>
                  <a:srgbClr val="00B050"/>
                </a:solidFill>
              </a:rPr>
              <a:t/>
            </a:r>
            <a:br>
              <a:rPr lang="en-US" sz="1800" dirty="0" smtClean="0">
                <a:solidFill>
                  <a:srgbClr val="00B050"/>
                </a:solidFill>
              </a:rPr>
            </a:br>
            <a:endParaRPr lang="en-US" sz="1800" dirty="0" smtClean="0">
              <a:solidFill>
                <a:srgbClr val="00B050"/>
              </a:solidFill>
            </a:endParaRPr>
          </a:p>
          <a:p>
            <a:pPr>
              <a:buNone/>
            </a:pPr>
            <a:r>
              <a:rPr lang="en-US" sz="1800" dirty="0" smtClean="0">
                <a:solidFill>
                  <a:schemeClr val="accent6">
                    <a:lumMod val="60000"/>
                    <a:lumOff val="40000"/>
                  </a:schemeClr>
                </a:solidFill>
              </a:rPr>
              <a:t>6)If you live close to a water body, try to plant lots of trees and flowers around your home, so that when it rains, chemicals from your home does not easily drain into the water.</a:t>
            </a:r>
          </a:p>
          <a:p>
            <a:pPr>
              <a:buNone/>
            </a:pPr>
            <a:endParaRPr lang="en-US" sz="1800" dirty="0" smtClean="0">
              <a:solidFill>
                <a:srgbClr val="00B050"/>
              </a:solidFill>
            </a:endParaRPr>
          </a:p>
          <a:p>
            <a:pPr>
              <a:buNone/>
            </a:pPr>
            <a:r>
              <a:rPr lang="en-US" sz="1800" dirty="0" smtClean="0">
                <a:solidFill>
                  <a:srgbClr val="00B050"/>
                </a:solidFill>
              </a:rPr>
              <a:t>7)Governments, local councils and laws</a:t>
            </a:r>
            <a:br>
              <a:rPr lang="en-US" sz="1800" dirty="0" smtClean="0">
                <a:solidFill>
                  <a:srgbClr val="00B050"/>
                </a:solidFill>
              </a:rPr>
            </a:br>
            <a:r>
              <a:rPr lang="en-US" sz="1800" dirty="0" smtClean="0">
                <a:solidFill>
                  <a:srgbClr val="00B050"/>
                </a:solidFill>
              </a:rPr>
              <a:t>Many governments have very strict laws that help minimize water pollution. These laws are usually directed at industries, hospitals, schools and market areas on how to dispose, treat and manage sewage. Do you know the laws in your country? This is the time to find out.</a:t>
            </a:r>
            <a:br>
              <a:rPr lang="en-US" sz="1800" dirty="0" smtClean="0">
                <a:solidFill>
                  <a:srgbClr val="00B050"/>
                </a:solidFill>
              </a:rPr>
            </a:br>
            <a:r>
              <a:rPr lang="en-US" sz="1800" dirty="0" smtClean="0">
                <a:solidFill>
                  <a:srgbClr val="00B050"/>
                </a:solidFill>
              </a:rPr>
              <a:t>In many developed cities, waste or sewage treatment is very efficient, and designed to </a:t>
            </a:r>
            <a:r>
              <a:rPr lang="en-US" sz="1800" dirty="0" err="1" smtClean="0">
                <a:solidFill>
                  <a:srgbClr val="00B050"/>
                </a:solidFill>
              </a:rPr>
              <a:t>minimise</a:t>
            </a:r>
            <a:r>
              <a:rPr lang="en-US" sz="1800" dirty="0" smtClean="0">
                <a:solidFill>
                  <a:srgbClr val="00B050"/>
                </a:solidFill>
              </a:rPr>
              <a:t> pollution of water bodies. </a:t>
            </a:r>
            <a:br>
              <a:rPr lang="en-US" sz="1800" dirty="0" smtClean="0">
                <a:solidFill>
                  <a:srgbClr val="00B050"/>
                </a:solidFill>
              </a:rPr>
            </a:br>
            <a:r>
              <a:rPr lang="en-US" sz="1800" dirty="0" smtClean="0">
                <a:solidFill>
                  <a:srgbClr val="00B050"/>
                </a:solidFill>
              </a:rPr>
              <a:t>There are also lots of organizations and groups that help educate people on the dangers of water pollution. It is always great to join these groups, because they regularly encourage other members of their communities to have a better attitude towards water.</a:t>
            </a:r>
            <a:br>
              <a:rPr lang="en-US" sz="1800" dirty="0" smtClean="0">
                <a:solidFill>
                  <a:srgbClr val="00B050"/>
                </a:solidFill>
              </a:rPr>
            </a:br>
            <a:r>
              <a:rPr lang="en-US" sz="1800" dirty="0" smtClean="0"/>
              <a:t/>
            </a:r>
            <a:br>
              <a:rPr lang="en-US" sz="1800" dirty="0" smtClean="0"/>
            </a:br>
            <a:endParaRPr lang="en-US" sz="1800" dirty="0" smtClean="0"/>
          </a:p>
          <a:p>
            <a:endParaRPr lang="en-US" sz="1800" dirty="0"/>
          </a:p>
        </p:txBody>
      </p:sp>
    </p:spTree>
  </p:cSld>
  <p:clrMapOvr>
    <a:masterClrMapping/>
  </p:clrMapOvr>
  <p:transition>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aters.jpg"/>
          <p:cNvPicPr>
            <a:picLocks noChangeAspect="1"/>
          </p:cNvPicPr>
          <p:nvPr/>
        </p:nvPicPr>
        <p:blipFill>
          <a:blip r:embed="rId3" cstate="print"/>
          <a:stretch>
            <a:fillRect/>
          </a:stretch>
        </p:blipFill>
        <p:spPr>
          <a:xfrm>
            <a:off x="0" y="-400048"/>
            <a:ext cx="9144000" cy="7258048"/>
          </a:xfrm>
          <a:prstGeom prst="rect">
            <a:avLst/>
          </a:prstGeom>
        </p:spPr>
      </p:pic>
    </p:spTree>
  </p:cSld>
  <p:clrMapOvr>
    <a:masterClrMapping/>
  </p:clrMapOvr>
  <p:transition>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jpg"/>
          <p:cNvPicPr>
            <a:picLocks noChangeAspect="1"/>
          </p:cNvPicPr>
          <p:nvPr/>
        </p:nvPicPr>
        <p:blipFill>
          <a:blip r:embed="rId3"/>
          <a:stretch>
            <a:fillRect/>
          </a:stretch>
        </p:blipFill>
        <p:spPr>
          <a:xfrm>
            <a:off x="5715000" y="0"/>
            <a:ext cx="3429000" cy="3657601"/>
          </a:xfrm>
          <a:prstGeom prst="rect">
            <a:avLst/>
          </a:prstGeom>
        </p:spPr>
      </p:pic>
      <p:pic>
        <p:nvPicPr>
          <p:cNvPr id="10" name="Picture 9" descr="index.jpg"/>
          <p:cNvPicPr>
            <a:picLocks noChangeAspect="1"/>
          </p:cNvPicPr>
          <p:nvPr/>
        </p:nvPicPr>
        <p:blipFill>
          <a:blip r:embed="rId4"/>
          <a:stretch>
            <a:fillRect/>
          </a:stretch>
        </p:blipFill>
        <p:spPr>
          <a:xfrm>
            <a:off x="0" y="3886200"/>
            <a:ext cx="5257800" cy="2971800"/>
          </a:xfrm>
          <a:prstGeom prst="rect">
            <a:avLst/>
          </a:prstGeom>
        </p:spPr>
      </p:pic>
      <p:pic>
        <p:nvPicPr>
          <p:cNvPr id="12" name="Picture 11" descr="water pollution.png"/>
          <p:cNvPicPr>
            <a:picLocks noChangeAspect="1"/>
          </p:cNvPicPr>
          <p:nvPr/>
        </p:nvPicPr>
        <p:blipFill>
          <a:blip r:embed="rId5"/>
          <a:stretch>
            <a:fillRect/>
          </a:stretch>
        </p:blipFill>
        <p:spPr>
          <a:xfrm>
            <a:off x="0" y="1"/>
            <a:ext cx="5715000" cy="3867816"/>
          </a:xfrm>
          <a:prstGeom prst="rect">
            <a:avLst/>
          </a:prstGeom>
        </p:spPr>
      </p:pic>
      <p:pic>
        <p:nvPicPr>
          <p:cNvPr id="13" name="Picture 12" descr="w.jpg"/>
          <p:cNvPicPr>
            <a:picLocks noChangeAspect="1"/>
          </p:cNvPicPr>
          <p:nvPr/>
        </p:nvPicPr>
        <p:blipFill>
          <a:blip r:embed="rId6"/>
          <a:stretch>
            <a:fillRect/>
          </a:stretch>
        </p:blipFill>
        <p:spPr>
          <a:xfrm>
            <a:off x="5179168" y="3581400"/>
            <a:ext cx="3964832" cy="3276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ve-water-hand.jpg"/>
          <p:cNvPicPr>
            <a:picLocks noGrp="1" noChangeAspect="1"/>
          </p:cNvPicPr>
          <p:nvPr>
            <p:ph idx="1"/>
          </p:nvPr>
        </p:nvPicPr>
        <p:blipFill>
          <a:blip r:embed="rId3"/>
          <a:stretch>
            <a:fillRect/>
          </a:stretch>
        </p:blipFill>
        <p:spPr>
          <a:xfrm>
            <a:off x="0" y="0"/>
            <a:ext cx="9144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3">
            <a:schemeClr val="accent2"/>
          </a:fillRef>
          <a:effectRef idx="2">
            <a:schemeClr val="accent2"/>
          </a:effectRef>
          <a:fontRef idx="minor">
            <a:schemeClr val="lt1"/>
          </a:fontRef>
        </p:style>
        <p:txBody>
          <a:bodyPr>
            <a:normAutofit/>
          </a:bodyPr>
          <a:lstStyle/>
          <a:p>
            <a:endParaRPr lang="en-US" sz="1800" dirty="0" smtClean="0"/>
          </a:p>
          <a:p>
            <a:pPr>
              <a:buNone/>
            </a:pPr>
            <a:r>
              <a:rPr lang="en-U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LIGHT POLLUTION </a:t>
            </a:r>
            <a:r>
              <a:rPr lang="en-US" sz="1800" dirty="0" smtClean="0"/>
              <a:t/>
            </a:r>
            <a:br>
              <a:rPr lang="en-US" sz="1800" dirty="0" smtClean="0"/>
            </a:br>
            <a:r>
              <a:rPr lang="en-US" sz="1800" dirty="0" smtClean="0">
                <a:solidFill>
                  <a:srgbClr val="FFFF00"/>
                </a:solidFill>
                <a:latin typeface="Times New Roman" pitchFamily="18" charset="0"/>
                <a:cs typeface="Times New Roman" pitchFamily="18" charset="0"/>
              </a:rPr>
              <a:t>Light pollution is the excessive and prolonged use of artificial lights, in a way that results in brightening of night skies, disrupting natural cycles and activities of wildlife, health </a:t>
            </a:r>
            <a:r>
              <a:rPr lang="en-US" sz="1800" dirty="0" err="1" smtClean="0">
                <a:solidFill>
                  <a:srgbClr val="FFFF00"/>
                </a:solidFill>
                <a:latin typeface="Times New Roman" pitchFamily="18" charset="0"/>
                <a:cs typeface="Times New Roman" pitchFamily="18" charset="0"/>
              </a:rPr>
              <a:t>probelms</a:t>
            </a:r>
            <a:r>
              <a:rPr lang="en-US" sz="1800" dirty="0" smtClean="0">
                <a:solidFill>
                  <a:srgbClr val="FFFF00"/>
                </a:solidFill>
                <a:latin typeface="Times New Roman" pitchFamily="18" charset="0"/>
                <a:cs typeface="Times New Roman" pitchFamily="18" charset="0"/>
              </a:rPr>
              <a:t> in humans, as well as preventing humans from observing stars and other planets. </a:t>
            </a:r>
            <a:br>
              <a:rPr lang="en-US" sz="1800" dirty="0" smtClean="0">
                <a:solidFill>
                  <a:srgbClr val="FFFF00"/>
                </a:solidFill>
                <a:latin typeface="Times New Roman" pitchFamily="18" charset="0"/>
                <a:cs typeface="Times New Roman" pitchFamily="18" charset="0"/>
              </a:rPr>
            </a:br>
            <a:r>
              <a:rPr lang="en-US" sz="1800" dirty="0" smtClean="0">
                <a:solidFill>
                  <a:srgbClr val="FFFF00"/>
                </a:solidFill>
                <a:latin typeface="Times New Roman" pitchFamily="18" charset="0"/>
                <a:cs typeface="Times New Roman" pitchFamily="18" charset="0"/>
              </a:rPr>
              <a:t>In other definitions, it does not only have to do with the sky, but anywhere that artificial lights are used, where they are not intended to. Other terms often used for light pollution are ‘</a:t>
            </a:r>
            <a:r>
              <a:rPr lang="en-US" sz="1800" dirty="0" err="1" smtClean="0">
                <a:solidFill>
                  <a:srgbClr val="FFFF00"/>
                </a:solidFill>
                <a:latin typeface="Times New Roman" pitchFamily="18" charset="0"/>
                <a:cs typeface="Times New Roman" pitchFamily="18" charset="0"/>
              </a:rPr>
              <a:t>photopollution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and'luminous</a:t>
            </a:r>
            <a:r>
              <a:rPr lang="en-US" sz="1800" dirty="0" smtClean="0">
                <a:solidFill>
                  <a:srgbClr val="FFFF00"/>
                </a:solidFill>
                <a:latin typeface="Times New Roman" pitchFamily="18" charset="0"/>
                <a:cs typeface="Times New Roman" pitchFamily="18" charset="0"/>
              </a:rPr>
              <a:t> pollution'.</a:t>
            </a: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solidFill>
                <a:srgbClr val="FFFF00"/>
              </a:solidFill>
              <a:latin typeface="Times New Roman" pitchFamily="18" charset="0"/>
              <a:cs typeface="Times New Roman" pitchFamily="18" charset="0"/>
            </a:endParaRPr>
          </a:p>
          <a:p>
            <a:pPr>
              <a:buNone/>
            </a:pPr>
            <a:r>
              <a:rPr lang="en-US" sz="1800" dirty="0" smtClean="0">
                <a:solidFill>
                  <a:srgbClr val="FFFF00"/>
                </a:solidFill>
                <a:latin typeface="Times New Roman" pitchFamily="18" charset="0"/>
                <a:cs typeface="Times New Roman" pitchFamily="18" charset="0"/>
              </a:rPr>
              <a:t>Note that this is not only a city center problem. There is also light pollution when you use too much light in your compound that affects the comfort and health of your </a:t>
            </a:r>
            <a:r>
              <a:rPr lang="en-US" sz="1800" dirty="0" err="1" smtClean="0">
                <a:solidFill>
                  <a:srgbClr val="FFFF00"/>
                </a:solidFill>
                <a:latin typeface="Times New Roman" pitchFamily="18" charset="0"/>
                <a:cs typeface="Times New Roman" pitchFamily="18" charset="0"/>
              </a:rPr>
              <a:t>neigbours</a:t>
            </a:r>
            <a:r>
              <a:rPr lang="en-US" sz="1800" dirty="0" smtClean="0">
                <a:solidFill>
                  <a:srgbClr val="FFFF00"/>
                </a:solidFill>
                <a:latin typeface="Times New Roman" pitchFamily="18" charset="0"/>
                <a:cs typeface="Times New Roman" pitchFamily="18" charset="0"/>
              </a:rPr>
              <a:t>. This could be your outdoor light ‘s intrusion into other people’s bedrooms. This can be called nuisance. Too much light indoors also is classified as indoor light pollution if it is wasteful and it has effect on the health of people living in that room.</a:t>
            </a:r>
            <a:endParaRPr lang="en-US" sz="1800" dirty="0">
              <a:solidFill>
                <a:srgbClr val="FFFF00"/>
              </a:solidFill>
              <a:latin typeface="Times New Roman" pitchFamily="18" charset="0"/>
              <a:cs typeface="Times New Roman" pitchFamily="18" charset="0"/>
            </a:endParaRPr>
          </a:p>
        </p:txBody>
      </p:sp>
      <p:pic>
        <p:nvPicPr>
          <p:cNvPr id="4" name="Picture 3" descr="skyglow-light-pollution.jpg"/>
          <p:cNvPicPr>
            <a:picLocks noChangeAspect="1"/>
          </p:cNvPicPr>
          <p:nvPr/>
        </p:nvPicPr>
        <p:blipFill>
          <a:blip r:embed="rId3"/>
          <a:stretch>
            <a:fillRect/>
          </a:stretch>
        </p:blipFill>
        <p:spPr>
          <a:xfrm>
            <a:off x="1371600" y="2438400"/>
            <a:ext cx="5184913" cy="2208388"/>
          </a:xfrm>
          <a:prstGeom prst="rect">
            <a:avLst/>
          </a:prstGeom>
        </p:spPr>
      </p:pic>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style>
          <a:lnRef idx="1">
            <a:schemeClr val="accent4"/>
          </a:lnRef>
          <a:fillRef idx="2">
            <a:schemeClr val="accent4"/>
          </a:fillRef>
          <a:effectRef idx="1">
            <a:schemeClr val="accent4"/>
          </a:effectRef>
          <a:fontRef idx="minor">
            <a:schemeClr val="dk1"/>
          </a:fontRef>
        </p:style>
        <p:txBody>
          <a:bodyPr>
            <a:normAutofit/>
          </a:bodyPr>
          <a:lstStyle/>
          <a:p>
            <a:pPr>
              <a:buNone/>
            </a:pPr>
            <a:r>
              <a:rPr lang="en-US" dirty="0" smtClean="0"/>
              <a:t> </a:t>
            </a:r>
          </a:p>
          <a:p>
            <a:pPr>
              <a:buNone/>
            </a:pPr>
            <a:endParaRPr lang="en-US" dirty="0" smtClean="0"/>
          </a:p>
          <a:p>
            <a:pPr>
              <a:buNone/>
            </a:pPr>
            <a:r>
              <a:rPr lang="en-US" dirty="0" smtClean="0">
                <a:latin typeface="Times New Roman" pitchFamily="18" charset="0"/>
                <a:cs typeface="Times New Roman" pitchFamily="18" charset="0"/>
              </a:rPr>
              <a:t>The environment is something you are very familiar with. It's everything that makes up our surroundings and affects our ability to live on the earth—the air we breathe, the water that covers most of the earth's surface, the plants and animals around us, and much more.</a:t>
            </a:r>
          </a:p>
          <a:p>
            <a:pPr>
              <a:buNone/>
            </a:pPr>
            <a:r>
              <a:rPr lang="en-US" dirty="0" smtClean="0">
                <a:latin typeface="Times New Roman" pitchFamily="18" charset="0"/>
                <a:cs typeface="Times New Roman" pitchFamily="18" charset="0"/>
              </a:rPr>
              <a:t>In recent years, scientists have been carefully examining the ways that people affect the environment. They have found that we are causing air pollution, deforestation, acid rain, and other problems that are dangerous both to the earth and to ourselves. These days, when you hear people talk about “the environment”, they are often referring to the overall condition of our planet, or how healthy it is.</a:t>
            </a:r>
          </a:p>
          <a:p>
            <a:endParaRPr lang="en-US" dirty="0"/>
          </a:p>
        </p:txBody>
      </p:sp>
      <p:sp>
        <p:nvSpPr>
          <p:cNvPr id="4" name="Rectangle 3"/>
          <p:cNvSpPr/>
          <p:nvPr/>
        </p:nvSpPr>
        <p:spPr>
          <a:xfrm>
            <a:off x="1371600" y="304800"/>
            <a:ext cx="62484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IS THE ENVIRONMENT ?</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3">
            <a:schemeClr val="accent2"/>
          </a:fillRef>
          <a:effectRef idx="2">
            <a:schemeClr val="accent2"/>
          </a:effectRef>
          <a:fontRef idx="minor">
            <a:schemeClr val="lt1"/>
          </a:fontRef>
        </p:style>
        <p:txBody>
          <a:bodyPr>
            <a:normAutofit/>
          </a:bodyPr>
          <a:lstStyle/>
          <a:p>
            <a:endParaRPr lang="en-US" sz="1800" dirty="0" smtClean="0"/>
          </a:p>
          <a:p>
            <a:pPr>
              <a:buNone/>
            </a:pPr>
            <a:r>
              <a:rPr lang="en-US" sz="1800" dirty="0" smtClean="0"/>
              <a:t>                       </a:t>
            </a:r>
            <a:r>
              <a:rPr lang="en-U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What are the types of light pollution?</a:t>
            </a:r>
            <a:r>
              <a:rPr lang="en-US" sz="1800" dirty="0" smtClean="0"/>
              <a:t/>
            </a:r>
            <a:br>
              <a:rPr lang="en-US" sz="1800" dirty="0" smtClean="0"/>
            </a:br>
            <a:r>
              <a:rPr lang="en-US" sz="1800" dirty="0" smtClean="0"/>
              <a:t/>
            </a:r>
            <a:br>
              <a:rPr lang="en-US" sz="1800" dirty="0" smtClean="0"/>
            </a:br>
            <a:r>
              <a:rPr lang="en-US" sz="1800" dirty="0" smtClean="0">
                <a:solidFill>
                  <a:srgbClr val="FFFF00"/>
                </a:solidFill>
                <a:latin typeface="Times New Roman" pitchFamily="18" charset="0"/>
                <a:cs typeface="Times New Roman" pitchFamily="18" charset="0"/>
              </a:rPr>
              <a:t>Light pollution comes in many forms. The most common include the following:</a:t>
            </a:r>
          </a:p>
          <a:p>
            <a:pPr>
              <a:buAutoNum type="arabicParenR"/>
            </a:pPr>
            <a:r>
              <a:rPr lang="en-US" sz="1800" dirty="0" smtClean="0">
                <a:solidFill>
                  <a:schemeClr val="tx1"/>
                </a:solidFill>
                <a:latin typeface="Times New Roman" pitchFamily="18" charset="0"/>
                <a:cs typeface="Times New Roman" pitchFamily="18" charset="0"/>
              </a:rPr>
              <a:t>Sky glow: </a:t>
            </a:r>
            <a:r>
              <a:rPr lang="en-US" sz="1800" dirty="0" smtClean="0">
                <a:solidFill>
                  <a:srgbClr val="FFFF00"/>
                </a:solidFill>
                <a:latin typeface="Times New Roman" pitchFamily="18" charset="0"/>
                <a:cs typeface="Times New Roman" pitchFamily="18" charset="0"/>
              </a:rPr>
              <a:t/>
            </a:r>
            <a:br>
              <a:rPr lang="en-US" sz="1800" dirty="0" smtClean="0">
                <a:solidFill>
                  <a:srgbClr val="FFFF00"/>
                </a:solidFill>
                <a:latin typeface="Times New Roman" pitchFamily="18" charset="0"/>
                <a:cs typeface="Times New Roman" pitchFamily="18" charset="0"/>
              </a:rPr>
            </a:br>
            <a:r>
              <a:rPr lang="en-US" sz="1800" dirty="0" smtClean="0">
                <a:solidFill>
                  <a:srgbClr val="FFFF00"/>
                </a:solidFill>
                <a:latin typeface="Times New Roman" pitchFamily="18" charset="0"/>
                <a:cs typeface="Times New Roman" pitchFamily="18" charset="0"/>
              </a:rPr>
              <a:t>This is the bright orange-pink glow that hangs over cities and towns in the night. Sky glow could be caused by natural factors, but also often caused by inefficient and artificial lights shinning needlessly into the sky, and further scattered by airborne dust particles, gas and water droplets. Sky glow is better seen during poor weather conditions where more particles are present in the atmosphere. Astronomers are having increasing problems with sky glow as it interferes with the viewing of celestial (outer space) objects. For example, at the Mars Hill Observatory in Flagstaff, Arizona, sky brightness is reported to have increased by 0.5 magnitude from 1976 to 1988 .</a:t>
            </a:r>
          </a:p>
          <a:p>
            <a:pPr>
              <a:buAutoNum type="arabicParenR"/>
            </a:pPr>
            <a:r>
              <a:rPr lang="en-US" sz="1800" dirty="0" smtClean="0">
                <a:solidFill>
                  <a:schemeClr val="tx1"/>
                </a:solidFill>
                <a:latin typeface="Times New Roman" pitchFamily="18" charset="0"/>
                <a:cs typeface="Times New Roman" pitchFamily="18" charset="0"/>
              </a:rPr>
              <a:t>Glare: </a:t>
            </a:r>
            <a:r>
              <a:rPr lang="en-US" sz="1800" dirty="0" smtClean="0">
                <a:solidFill>
                  <a:srgbClr val="FFFF00"/>
                </a:solidFill>
                <a:latin typeface="Times New Roman" pitchFamily="18" charset="0"/>
                <a:cs typeface="Times New Roman" pitchFamily="18" charset="0"/>
              </a:rPr>
              <a:t/>
            </a:r>
            <a:br>
              <a:rPr lang="en-US" sz="1800" dirty="0" smtClean="0">
                <a:solidFill>
                  <a:srgbClr val="FFFF00"/>
                </a:solidFill>
                <a:latin typeface="Times New Roman" pitchFamily="18" charset="0"/>
                <a:cs typeface="Times New Roman" pitchFamily="18" charset="0"/>
              </a:rPr>
            </a:br>
            <a:r>
              <a:rPr lang="en-US" sz="1800" dirty="0" smtClean="0">
                <a:solidFill>
                  <a:srgbClr val="FFFF00"/>
                </a:solidFill>
                <a:latin typeface="Times New Roman" pitchFamily="18" charset="0"/>
                <a:cs typeface="Times New Roman" pitchFamily="18" charset="0"/>
              </a:rPr>
              <a:t>This is the effect produced when the eyes are exposed to bright light. If a bright flashlight is directed at your face in a dark place, you notice that it almost blinds you and suddenly you cannot see other objects or shadows around you. This is particularly dangerous when driving, because bright lights from cars coming towards you reduce your vision and puts pedestrians and other road users at risk. The most common causes of glare include bright streetlights and car lights.</a:t>
            </a:r>
          </a:p>
          <a:p>
            <a:endParaRPr lang="en-US" sz="1800" dirty="0"/>
          </a:p>
        </p:txBody>
      </p:sp>
    </p:spTree>
  </p:cSld>
  <p:clrMapOvr>
    <a:masterClrMapping/>
  </p:clrMapOvr>
  <p:transition>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3">
            <a:schemeClr val="accent2"/>
          </a:fillRef>
          <a:effectRef idx="2">
            <a:schemeClr val="accent2"/>
          </a:effectRef>
          <a:fontRef idx="minor">
            <a:schemeClr val="lt1"/>
          </a:fontRef>
        </p:style>
        <p:txBody>
          <a:bodyPr>
            <a:normAutofit/>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buNone/>
            </a:pPr>
            <a:r>
              <a:rPr lang="en-US" sz="1800" dirty="0" smtClean="0"/>
              <a:t>     </a:t>
            </a:r>
          </a:p>
          <a:p>
            <a:pPr>
              <a:buNone/>
            </a:pPr>
            <a:r>
              <a:rPr lang="en-US" sz="1800" dirty="0" smtClean="0">
                <a:solidFill>
                  <a:srgbClr val="FFFF00"/>
                </a:solidFill>
                <a:latin typeface="Times New Roman" pitchFamily="18" charset="0"/>
                <a:cs typeface="Times New Roman" pitchFamily="18" charset="0"/>
              </a:rPr>
              <a:t>This occurs when light goes over its intended range. Think of your neighbor’s security light shining through your bedroom windows and lighting up your room all night. Light spillover is a very common subject of complaint by many residential dwellers and is a problem that can be easily fixed with the right lighting equipment. Main sources of light trespass include dusk-to-dawn lights, sports field lighting and commercial lighting.</a:t>
            </a:r>
            <a:r>
              <a:rPr lang="en-US" sz="1800" dirty="0" smtClean="0"/>
              <a:t/>
            </a:r>
            <a:br>
              <a:rPr lang="en-US" sz="1800" dirty="0" smtClean="0"/>
            </a:br>
            <a:endParaRPr lang="en-US" sz="1800" dirty="0"/>
          </a:p>
        </p:txBody>
      </p:sp>
      <p:pic>
        <p:nvPicPr>
          <p:cNvPr id="4" name="Picture 3" descr="light-trespass-or-spillover.jpg"/>
          <p:cNvPicPr>
            <a:picLocks noChangeAspect="1"/>
          </p:cNvPicPr>
          <p:nvPr/>
        </p:nvPicPr>
        <p:blipFill>
          <a:blip r:embed="rId3"/>
          <a:stretch>
            <a:fillRect/>
          </a:stretch>
        </p:blipFill>
        <p:spPr>
          <a:xfrm>
            <a:off x="1066800" y="304800"/>
            <a:ext cx="6019800" cy="3150413"/>
          </a:xfrm>
          <a:prstGeom prst="rect">
            <a:avLst/>
          </a:prstGeom>
        </p:spPr>
      </p:pic>
    </p:spTree>
  </p:cSld>
  <p:clrMapOvr>
    <a:masterClrMapping/>
  </p:clrMapOvr>
  <p:transition>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239000"/>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endParaRPr lang="en-US" sz="1800" dirty="0" smtClean="0"/>
          </a:p>
          <a:p>
            <a:pPr>
              <a:buNone/>
            </a:pPr>
            <a:r>
              <a:rPr lang="en-US" sz="2000" dirty="0" smtClean="0">
                <a:ln w="10160">
                  <a:solidFill>
                    <a:schemeClr val="accent1"/>
                  </a:solidFill>
                  <a:prstDash val="solid"/>
                </a:ln>
                <a:solidFill>
                  <a:srgbClr val="00B050"/>
                </a:solidFill>
                <a:effectLst>
                  <a:outerShdw blurRad="38100" dist="32000" dir="5400000" algn="tl">
                    <a:srgbClr val="000000">
                      <a:alpha val="30000"/>
                    </a:srgbClr>
                  </a:outerShdw>
                </a:effectLst>
                <a:latin typeface="AmericanTypewriter MediumA" pitchFamily="18" charset="0"/>
              </a:rPr>
              <a:t>                         What are the effects of light pollution?</a:t>
            </a:r>
            <a:endParaRPr lang="en-US" sz="2000" dirty="0" smtClean="0">
              <a:solidFill>
                <a:srgbClr val="00B050"/>
              </a:solidFill>
              <a:latin typeface="AmericanTypewriter MediumA" pitchFamily="18" charset="0"/>
            </a:endParaRPr>
          </a:p>
          <a:p>
            <a:pPr>
              <a:buNone/>
            </a:pPr>
            <a:r>
              <a:rPr lang="en-US" sz="1900" dirty="0" smtClean="0">
                <a:solidFill>
                  <a:srgbClr val="FF0000"/>
                </a:solidFill>
              </a:rPr>
              <a:t>1) Waste of resources: </a:t>
            </a:r>
            <a:r>
              <a:rPr lang="en-US" sz="1900" dirty="0" smtClean="0">
                <a:solidFill>
                  <a:schemeClr val="bg2"/>
                </a:solidFill>
              </a:rPr>
              <a:t/>
            </a:r>
            <a:br>
              <a:rPr lang="en-US" sz="1900" dirty="0" smtClean="0">
                <a:solidFill>
                  <a:schemeClr val="bg2"/>
                </a:solidFill>
              </a:rPr>
            </a:br>
            <a:r>
              <a:rPr lang="en-US" sz="1900" dirty="0" smtClean="0">
                <a:solidFill>
                  <a:srgbClr val="00B050"/>
                </a:solidFill>
              </a:rPr>
              <a:t>It costs a lot of money to light up homes, public places, sports and commercial places. Apart from the fact that tax payers pay needlessly for this, the nation uses millions of tons of oil and coal to produce the power needed to light the sky. Meanwhile, the environmental cost of producing this energy is another worrying issue that can be discussed at another time. In the USA, 8% of its total energy is used for outdoor lighting, and out of that, 80% is used for commercial and public exterior lighting.— </a:t>
            </a:r>
            <a:r>
              <a:rPr lang="en-US" sz="1900" dirty="0" err="1" smtClean="0">
                <a:solidFill>
                  <a:srgbClr val="00B050"/>
                </a:solidFill>
              </a:rPr>
              <a:t>Darksky</a:t>
            </a:r>
            <a:r>
              <a:rPr lang="en-US" sz="1900" dirty="0" smtClean="0">
                <a:solidFill>
                  <a:schemeClr val="bg2"/>
                </a:solidFill>
              </a:rPr>
              <a:t/>
            </a:r>
            <a:br>
              <a:rPr lang="en-US" sz="1900" dirty="0" smtClean="0">
                <a:solidFill>
                  <a:schemeClr val="bg2"/>
                </a:solidFill>
              </a:rPr>
            </a:br>
            <a:r>
              <a:rPr lang="en-US" sz="1900" dirty="0" smtClean="0">
                <a:solidFill>
                  <a:schemeClr val="bg2"/>
                </a:solidFill>
              </a:rPr>
              <a:t/>
            </a:r>
            <a:br>
              <a:rPr lang="en-US" sz="1900" dirty="0" smtClean="0">
                <a:solidFill>
                  <a:schemeClr val="bg2"/>
                </a:solidFill>
              </a:rPr>
            </a:br>
            <a:r>
              <a:rPr lang="en-US" sz="1900" dirty="0" smtClean="0">
                <a:solidFill>
                  <a:srgbClr val="FF0000"/>
                </a:solidFill>
              </a:rPr>
              <a:t>2) Loss of historical and cultural value: </a:t>
            </a:r>
            <a:r>
              <a:rPr lang="en-US" sz="1900" dirty="0" smtClean="0">
                <a:solidFill>
                  <a:schemeClr val="bg2"/>
                </a:solidFill>
              </a:rPr>
              <a:t/>
            </a:r>
            <a:br>
              <a:rPr lang="en-US" sz="1900" dirty="0" smtClean="0">
                <a:solidFill>
                  <a:schemeClr val="bg2"/>
                </a:solidFill>
              </a:rPr>
            </a:br>
            <a:r>
              <a:rPr lang="en-US" sz="1900" dirty="0" smtClean="0">
                <a:solidFill>
                  <a:srgbClr val="00B050"/>
                </a:solidFill>
              </a:rPr>
              <a:t>Astronomers are concerned that not only do they have difficulty reading and viewing activities in the sky and outer space, but also we are loosing the wonderful dark sky view with stars and other space objects that we used to enjoy. Many young people growing up in the city may not have the opportunity to experience this awesome scene, if we continue to direct more light into the sky.</a:t>
            </a:r>
            <a:br>
              <a:rPr lang="en-US" sz="1900" dirty="0" smtClean="0">
                <a:solidFill>
                  <a:srgbClr val="00B050"/>
                </a:solidFill>
              </a:rPr>
            </a:br>
            <a:r>
              <a:rPr lang="en-US" sz="1900" dirty="0" smtClean="0">
                <a:solidFill>
                  <a:schemeClr val="bg2"/>
                </a:solidFill>
              </a:rPr>
              <a:t/>
            </a:r>
            <a:br>
              <a:rPr lang="en-US" sz="1900" dirty="0" smtClean="0">
                <a:solidFill>
                  <a:schemeClr val="bg2"/>
                </a:solidFill>
              </a:rPr>
            </a:br>
            <a:r>
              <a:rPr lang="en-US" sz="1900" dirty="0" smtClean="0">
                <a:solidFill>
                  <a:srgbClr val="FF0000"/>
                </a:solidFill>
              </a:rPr>
              <a:t>3)Health implications:</a:t>
            </a:r>
            <a:r>
              <a:rPr lang="en-US" sz="1900" dirty="0" smtClean="0">
                <a:solidFill>
                  <a:schemeClr val="bg2"/>
                </a:solidFill>
              </a:rPr>
              <a:t/>
            </a:r>
            <a:br>
              <a:rPr lang="en-US" sz="1900" dirty="0" smtClean="0">
                <a:solidFill>
                  <a:schemeClr val="bg2"/>
                </a:solidFill>
              </a:rPr>
            </a:br>
            <a:r>
              <a:rPr lang="en-US" sz="1900" dirty="0" smtClean="0">
                <a:solidFill>
                  <a:srgbClr val="00B050"/>
                </a:solidFill>
              </a:rPr>
              <a:t>Disability glare, eye strain, loss of vision and stress that people get from glare and spillovers are worth mentioning. Our eyes naturally adjust during day and night so we can see things properly. Too much light can harm our eyes and also the harm the hormones (such as melatonin) that does this job.</a:t>
            </a:r>
          </a:p>
          <a:p>
            <a:pPr>
              <a:buNone/>
            </a:pPr>
            <a:endParaRPr lang="en-US" sz="1900" dirty="0" smtClean="0">
              <a:solidFill>
                <a:srgbClr val="FF0000"/>
              </a:solidFill>
            </a:endParaRPr>
          </a:p>
          <a:p>
            <a:pPr>
              <a:buNone/>
            </a:pPr>
            <a:r>
              <a:rPr lang="en-US" sz="1900" dirty="0" smtClean="0">
                <a:solidFill>
                  <a:srgbClr val="FF0000"/>
                </a:solidFill>
              </a:rPr>
              <a:t>4)Wildlife: </a:t>
            </a:r>
            <a:r>
              <a:rPr lang="en-US" sz="1900" dirty="0" smtClean="0">
                <a:solidFill>
                  <a:schemeClr val="bg2"/>
                </a:solidFill>
              </a:rPr>
              <a:t/>
            </a:r>
            <a:br>
              <a:rPr lang="en-US" sz="1900" dirty="0" smtClean="0">
                <a:solidFill>
                  <a:schemeClr val="bg2"/>
                </a:solidFill>
              </a:rPr>
            </a:br>
            <a:r>
              <a:rPr lang="en-US" sz="1900" dirty="0" smtClean="0">
                <a:solidFill>
                  <a:srgbClr val="00B050"/>
                </a:solidFill>
              </a:rPr>
              <a:t>Many insects, birds, mammals and reptiles are photoperiodic in nature. Examples include sea turtles. Many aspects of their physiology and behavior are influenced by day–night or circadian rhythms. </a:t>
            </a:r>
            <a:br>
              <a:rPr lang="en-US" sz="1900" dirty="0" smtClean="0">
                <a:solidFill>
                  <a:srgbClr val="00B050"/>
                </a:solidFill>
              </a:rPr>
            </a:br>
            <a:r>
              <a:rPr lang="en-US" sz="1900" dirty="0" smtClean="0">
                <a:solidFill>
                  <a:srgbClr val="00B050"/>
                </a:solidFill>
              </a:rPr>
              <a:t>This means their eating, mating, growth and development, movement and other activities are in relation to the balance of day and night.</a:t>
            </a:r>
            <a:br>
              <a:rPr lang="en-US" sz="1900" dirty="0" smtClean="0">
                <a:solidFill>
                  <a:srgbClr val="00B050"/>
                </a:solidFill>
              </a:rPr>
            </a:br>
            <a:r>
              <a:rPr lang="en-US" sz="1900" dirty="0" smtClean="0">
                <a:solidFill>
                  <a:srgbClr val="00B050"/>
                </a:solidFill>
              </a:rPr>
              <a:t>Artificial lights, even in small amounts can distort their natural operations and cycle. Thousands of deer and animals are killed on the roads by vehicles in the evenings, because the glare of these cars blind them and are unable to run off the streets before they are knocked down.</a:t>
            </a:r>
          </a:p>
          <a:p>
            <a:pPr>
              <a:buNone/>
            </a:pPr>
            <a:endParaRPr lang="en-US" sz="1900" dirty="0" smtClean="0">
              <a:solidFill>
                <a:srgbClr val="00B050"/>
              </a:solidFill>
            </a:endParaRPr>
          </a:p>
          <a:p>
            <a:pPr>
              <a:buNone/>
            </a:pPr>
            <a:endParaRPr lang="en-US" sz="1900" dirty="0">
              <a:solidFill>
                <a:srgbClr val="00B050"/>
              </a:solidFill>
            </a:endParaRPr>
          </a:p>
        </p:txBody>
      </p:sp>
    </p:spTree>
  </p:cSld>
  <p:clrMapOvr>
    <a:masterClrMapping/>
  </p:clrMapOvr>
  <p:transition>
    <p:newsfla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a:bodyPr>
          <a:lstStyle/>
          <a:p>
            <a:pPr>
              <a:buNone/>
            </a:pPr>
            <a:endParaRPr lang="en-US" sz="1800" dirty="0" smtClean="0">
              <a:solidFill>
                <a:srgbClr val="FFFF00"/>
              </a:solidFill>
            </a:endParaRPr>
          </a:p>
          <a:p>
            <a:pPr>
              <a:buNone/>
            </a:pPr>
            <a:r>
              <a:rPr lang="en-US" sz="1800" dirty="0" smtClean="0">
                <a:solidFill>
                  <a:srgbClr val="FFFF00"/>
                </a:solidFill>
              </a:rPr>
              <a:t>                           </a:t>
            </a:r>
            <a:r>
              <a:rPr lang="en-US" sz="1800" dirty="0" smtClean="0">
                <a:solidFill>
                  <a:srgbClr val="00B050"/>
                </a:solidFill>
              </a:rPr>
              <a:t>Here are a few things governments and engineers can do:</a:t>
            </a:r>
            <a:r>
              <a:rPr lang="en-US" sz="1800" dirty="0" smtClean="0"/>
              <a:t/>
            </a:r>
            <a:br>
              <a:rPr lang="en-US" sz="1800" dirty="0" smtClean="0"/>
            </a:br>
            <a:r>
              <a:rPr lang="en-US" sz="1800" dirty="0" smtClean="0"/>
              <a:t/>
            </a:r>
            <a:br>
              <a:rPr lang="en-US" sz="1800" dirty="0" smtClean="0"/>
            </a:br>
            <a:r>
              <a:rPr lang="en-US" sz="1800" dirty="0" smtClean="0">
                <a:solidFill>
                  <a:srgbClr val="FF0066"/>
                </a:solidFill>
              </a:rPr>
              <a:t>1)Engineers must invest and use new lighting technology that uses the full cut-off concept. This way, lights escaping upwards from large commercial places, stadiums, theaters and public places will be reduced. For example about 30% of road light fittings in the UK have reached their lifespan and need changing. This is a good time to engage new technology to ensure that the replaced fittings will not cause too much light pollution .</a:t>
            </a:r>
          </a:p>
          <a:p>
            <a:pPr>
              <a:buNone/>
            </a:pPr>
            <a:r>
              <a:rPr lang="en-US" sz="1800" dirty="0" smtClean="0">
                <a:solidFill>
                  <a:srgbClr val="FF0066"/>
                </a:solidFill>
              </a:rPr>
              <a:t> 2)Government policies on the use of lights must be stepped in a way that forces consumers to buy more energy-reduced light (and also not too much bright lights). These policies must be enforced. </a:t>
            </a:r>
          </a:p>
          <a:p>
            <a:pPr>
              <a:buNone/>
            </a:pPr>
            <a:r>
              <a:rPr lang="en-US" sz="1800" dirty="0" smtClean="0">
                <a:solidFill>
                  <a:srgbClr val="FF0066"/>
                </a:solidFill>
              </a:rPr>
              <a:t>3)Research shows that too much lights does not necessarily improve visibility. This means that smart choices can be made to improve visibility in the night without splashing too much light into the sky.</a:t>
            </a:r>
          </a:p>
          <a:p>
            <a:pPr>
              <a:buNone/>
            </a:pPr>
            <a:r>
              <a:rPr lang="en-US" sz="1800" dirty="0" smtClean="0">
                <a:solidFill>
                  <a:srgbClr val="FF0066"/>
                </a:solidFill>
              </a:rPr>
              <a:t>4)Individuals must also begin to install motion sensor-lights and bulbs in their homes, so that they are not kept on all night. Garden and landscape lights must be used effectively and should not be too bright to bother others. </a:t>
            </a:r>
            <a:r>
              <a:rPr lang="en-US" sz="1800" dirty="0" smtClean="0"/>
              <a:t/>
            </a:r>
            <a:br>
              <a:rPr lang="en-US" sz="1800" dirty="0" smtClean="0"/>
            </a:br>
            <a:endParaRPr lang="en-US" sz="1800" dirty="0" smtClean="0"/>
          </a:p>
          <a:p>
            <a:pPr>
              <a:buNone/>
            </a:pPr>
            <a:r>
              <a:rPr lang="en-US" sz="1800" dirty="0" smtClean="0">
                <a:solidFill>
                  <a:srgbClr val="0000CC"/>
                </a:solidFill>
              </a:rPr>
              <a:t>It is important that education of light pollution and its consequences are stepped up and taught in all schools, just as water, land and air pollution.  </a:t>
            </a:r>
          </a:p>
          <a:p>
            <a:pPr>
              <a:buNone/>
            </a:pPr>
            <a:r>
              <a:rPr lang="en-US" sz="1800" dirty="0" smtClean="0"/>
              <a:t> </a:t>
            </a:r>
            <a:endParaRPr lang="en-US" sz="1800" dirty="0">
              <a:solidFill>
                <a:srgbClr val="FF0066"/>
              </a:solidFill>
            </a:endParaRPr>
          </a:p>
        </p:txBody>
      </p:sp>
    </p:spTree>
  </p:cSld>
  <p:clrMapOvr>
    <a:masterClrMapping/>
  </p:clrMapOvr>
  <p:transition>
    <p:newsfla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ergy efficient lighting.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1800" dirty="0" smtClean="0"/>
          </a:p>
          <a:p>
            <a:pPr>
              <a:buNone/>
            </a:pPr>
            <a:r>
              <a:rPr lang="en-US" sz="1800" dirty="0" smtClean="0"/>
              <a:t>                                    </a:t>
            </a:r>
            <a:r>
              <a:rPr lang="en-US" sz="2800" dirty="0" smtClean="0">
                <a:ln w="18415" cmpd="sng">
                  <a:solidFill>
                    <a:srgbClr val="FFFFFF"/>
                  </a:solidFill>
                  <a:prstDash val="solid"/>
                </a:ln>
                <a:solidFill>
                  <a:srgbClr val="FFC000"/>
                </a:solidFill>
                <a:effectLst>
                  <a:outerShdw blurRad="63500" dir="3600000" algn="tl" rotWithShape="0">
                    <a:srgbClr val="000000">
                      <a:alpha val="70000"/>
                    </a:srgbClr>
                  </a:outerShdw>
                </a:effectLst>
                <a:latin typeface="AmericanTypewriter MediumA" pitchFamily="18" charset="0"/>
              </a:rPr>
              <a:t>LAND POLLUTION </a:t>
            </a:r>
            <a:r>
              <a:rPr lang="en-US" sz="1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
            <a:br>
              <a:rPr lang="en-US" sz="1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en-US" sz="1800" b="1" dirty="0" smtClean="0">
                <a:solidFill>
                  <a:srgbClr val="0070C0"/>
                </a:solidFill>
                <a:latin typeface="Times New Roman" pitchFamily="18" charset="0"/>
                <a:cs typeface="Times New Roman" pitchFamily="18" charset="0"/>
              </a:rPr>
              <a:t>Land pollution is the deterioration (destruction) of the earth’s land surfaces, often directly or indirectly as a result of man’s activities and their misuse of land resources.</a:t>
            </a:r>
            <a:r>
              <a:rPr lang="en-US" sz="1800" dirty="0" smtClean="0">
                <a:solidFill>
                  <a:srgbClr val="0070C0"/>
                </a:solidFill>
                <a:latin typeface="Times New Roman" pitchFamily="18" charset="0"/>
                <a:cs typeface="Times New Roman" pitchFamily="18" charset="0"/>
              </a:rPr>
              <a:t/>
            </a:r>
            <a:br>
              <a:rPr lang="en-US" sz="1800" dirty="0" smtClean="0">
                <a:solidFill>
                  <a:srgbClr val="0070C0"/>
                </a:solidFill>
                <a:latin typeface="Times New Roman" pitchFamily="18" charset="0"/>
                <a:cs typeface="Times New Roman" pitchFamily="18" charset="0"/>
              </a:rPr>
            </a:br>
            <a:r>
              <a:rPr lang="en-US" sz="1800" dirty="0" smtClean="0">
                <a:solidFill>
                  <a:srgbClr val="0070C0"/>
                </a:solidFill>
                <a:latin typeface="Times New Roman" pitchFamily="18" charset="0"/>
                <a:cs typeface="Times New Roman" pitchFamily="18" charset="0"/>
              </a:rPr>
              <a:t>It occurs when waste is not disposed off properly, or can occur when humans throw chemicals unto the soil in the form of pesticides, insecticides and fertilizers during agricultural practices. Exploitation of minerals (mining activities) has also contributed to the destruction of the earth’s surface.</a:t>
            </a:r>
            <a:br>
              <a:rPr lang="en-US" sz="1800" dirty="0" smtClean="0">
                <a:solidFill>
                  <a:srgbClr val="0070C0"/>
                </a:solidFill>
                <a:latin typeface="Times New Roman" pitchFamily="18" charset="0"/>
                <a:cs typeface="Times New Roman" pitchFamily="18" charset="0"/>
              </a:rPr>
            </a:br>
            <a:r>
              <a:rPr lang="en-US" sz="1800" dirty="0" smtClean="0">
                <a:solidFill>
                  <a:srgbClr val="0070C0"/>
                </a:solidFill>
                <a:latin typeface="Times New Roman" pitchFamily="18" charset="0"/>
                <a:cs typeface="Times New Roman" pitchFamily="18" charset="0"/>
              </a:rPr>
              <a:t>  Since the Industrial Revolution, natural habitats have been destroyed, and environments have been polluted, causing diseases in both humans and many other species of animals.</a:t>
            </a:r>
            <a:br>
              <a:rPr lang="en-US" sz="1800" dirty="0" smtClean="0">
                <a:solidFill>
                  <a:srgbClr val="0070C0"/>
                </a:solidFill>
                <a:latin typeface="Times New Roman" pitchFamily="18" charset="0"/>
                <a:cs typeface="Times New Roman" pitchFamily="18" charset="0"/>
              </a:rPr>
            </a:br>
            <a:r>
              <a:rPr lang="en-US" sz="1800" dirty="0" smtClean="0">
                <a:solidFill>
                  <a:srgbClr val="0070C0"/>
                </a:solidFill>
                <a:latin typeface="Times New Roman" pitchFamily="18" charset="0"/>
                <a:cs typeface="Times New Roman" pitchFamily="18" charset="0"/>
              </a:rPr>
              <a:t>Human actions have also caused many large areas of land to lose or reduce their capacity to support life forms and ecosystems. This is know as land degradation. Note that land degradation can result from many factors, and land pollution is only one of </a:t>
            </a:r>
            <a:r>
              <a:rPr lang="en-US" sz="1800" dirty="0" err="1" smtClean="0">
                <a:solidFill>
                  <a:srgbClr val="0070C0"/>
                </a:solidFill>
                <a:latin typeface="Times New Roman" pitchFamily="18" charset="0"/>
                <a:cs typeface="Times New Roman" pitchFamily="18" charset="0"/>
              </a:rPr>
              <a:t>them.In</a:t>
            </a:r>
            <a:r>
              <a:rPr lang="en-US" sz="1800" dirty="0" smtClean="0">
                <a:solidFill>
                  <a:srgbClr val="0070C0"/>
                </a:solidFill>
                <a:latin typeface="Times New Roman" pitchFamily="18" charset="0"/>
                <a:cs typeface="Times New Roman" pitchFamily="18" charset="0"/>
              </a:rPr>
              <a:t> the lesson, we shall see the more about Land and Environmental Pollution, the sources of the pollution, its consequences and a few things we can do to prevent further pollution and protect our environment.</a:t>
            </a:r>
          </a:p>
          <a:p>
            <a:pPr>
              <a:buNone/>
            </a:pPr>
            <a:endParaRPr lang="en-US" sz="1800" dirty="0"/>
          </a:p>
        </p:txBody>
      </p:sp>
      <p:pic>
        <p:nvPicPr>
          <p:cNvPr id="4" name="Picture 3" descr="stop-land-pollution.jpg"/>
          <p:cNvPicPr>
            <a:picLocks noChangeAspect="1"/>
          </p:cNvPicPr>
          <p:nvPr/>
        </p:nvPicPr>
        <p:blipFill>
          <a:blip r:embed="rId3"/>
          <a:stretch>
            <a:fillRect/>
          </a:stretch>
        </p:blipFill>
        <p:spPr>
          <a:xfrm>
            <a:off x="3352800" y="4800600"/>
            <a:ext cx="4300728" cy="1822343"/>
          </a:xfrm>
          <a:prstGeom prst="rect">
            <a:avLst/>
          </a:prstGeom>
        </p:spPr>
      </p:pic>
    </p:spTree>
  </p:cSld>
  <p:clrMapOvr>
    <a:masterClrMapping/>
  </p:clrMapOvr>
  <p:transition>
    <p:newsfla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4"/>
          </a:lnRef>
          <a:fillRef idx="3">
            <a:schemeClr val="accent4"/>
          </a:fillRef>
          <a:effectRef idx="2">
            <a:schemeClr val="accent4"/>
          </a:effectRef>
          <a:fontRef idx="minor">
            <a:schemeClr val="lt1"/>
          </a:fontRef>
        </p:style>
        <p:txBody>
          <a:bodyPr>
            <a:normAutofit/>
          </a:bodyPr>
          <a:lstStyle/>
          <a:p>
            <a:pPr>
              <a:buNone/>
            </a:pPr>
            <a:endParaRPr lang="en-US" sz="1800" dirty="0" smtClean="0"/>
          </a:p>
          <a:p>
            <a:pPr>
              <a:buNone/>
            </a:pPr>
            <a:r>
              <a:rPr lang="en-US" sz="28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Types of land pollution.</a:t>
            </a:r>
            <a:r>
              <a:rPr lang="en-US" sz="1800" dirty="0" smtClean="0"/>
              <a:t/>
            </a:r>
            <a:br>
              <a:rPr lang="en-US" sz="1800" dirty="0" smtClean="0"/>
            </a:br>
            <a:r>
              <a:rPr lang="en-US" sz="1800" dirty="0" smtClean="0">
                <a:solidFill>
                  <a:srgbClr val="7030A0"/>
                </a:solidFill>
              </a:rPr>
              <a:t>There are different types of land pollution. Many publications group them differently.                       </a:t>
            </a:r>
            <a:r>
              <a:rPr lang="en-US" sz="1800" dirty="0" smtClean="0">
                <a:solidFill>
                  <a:srgbClr val="FF0066"/>
                </a:solidFill>
              </a:rPr>
              <a:t>Let us see these four main types:</a:t>
            </a:r>
            <a:r>
              <a:rPr lang="en-US" sz="1800" dirty="0" smtClean="0">
                <a:solidFill>
                  <a:srgbClr val="7030A0"/>
                </a:solidFill>
              </a:rPr>
              <a:t/>
            </a:r>
            <a:br>
              <a:rPr lang="en-US" sz="1800" dirty="0" smtClean="0">
                <a:solidFill>
                  <a:srgbClr val="7030A0"/>
                </a:solidFill>
              </a:rPr>
            </a:br>
            <a:r>
              <a:rPr lang="en-US" sz="1800" dirty="0" smtClean="0">
                <a:solidFill>
                  <a:srgbClr val="00B0F0"/>
                </a:solidFill>
              </a:rPr>
              <a:t>1)Solid Waste</a:t>
            </a:r>
            <a:r>
              <a:rPr lang="en-US" sz="1800" dirty="0" smtClean="0">
                <a:solidFill>
                  <a:srgbClr val="7030A0"/>
                </a:solidFill>
              </a:rPr>
              <a:t/>
            </a:r>
            <a:br>
              <a:rPr lang="en-US" sz="1800" dirty="0" smtClean="0">
                <a:solidFill>
                  <a:srgbClr val="7030A0"/>
                </a:solidFill>
              </a:rPr>
            </a:br>
            <a:r>
              <a:rPr lang="en-US" sz="1800" dirty="0" smtClean="0">
                <a:solidFill>
                  <a:srgbClr val="7030A0"/>
                </a:solidFill>
              </a:rPr>
              <a:t>These include all the various kinds of rubbish we make at home, school, hospitals, market and work places. Things like paper, plastic containers, bottles, cans, food and even used cars and broken electronic goods, broken furniture and hospital waste are all examples of solid waste. Some of these are biodegradable (meaning they easily rot or decay into organic matter). Examples include food droppings, paper products as well as vegetation (like grass and twigs). Others are not biodegradable, and they include plastics, metals and aluminum cans, broken computer and car parts. Because these do not easily decay, they pile up in landfills (a place where all the city’s rubbish are sent), where they stay for thousands of years. These bring great harm to the land and people around it. </a:t>
            </a:r>
            <a:endParaRPr lang="en-US" sz="1800" dirty="0">
              <a:solidFill>
                <a:srgbClr val="7030A0"/>
              </a:solidFill>
            </a:endParaRPr>
          </a:p>
        </p:txBody>
      </p:sp>
      <p:pic>
        <p:nvPicPr>
          <p:cNvPr id="4" name="Picture 3" descr="environmental-pollution-for-kids.jpg"/>
          <p:cNvPicPr>
            <a:picLocks noChangeAspect="1"/>
          </p:cNvPicPr>
          <p:nvPr/>
        </p:nvPicPr>
        <p:blipFill>
          <a:blip r:embed="rId3"/>
          <a:stretch>
            <a:fillRect/>
          </a:stretch>
        </p:blipFill>
        <p:spPr>
          <a:xfrm>
            <a:off x="4724400" y="4495800"/>
            <a:ext cx="4419600" cy="2086051"/>
          </a:xfrm>
          <a:prstGeom prst="rect">
            <a:avLst/>
          </a:prstGeom>
        </p:spPr>
      </p:pic>
      <p:pic>
        <p:nvPicPr>
          <p:cNvPr id="5" name="Picture 4" descr="rubish.jpg"/>
          <p:cNvPicPr>
            <a:picLocks noChangeAspect="1"/>
          </p:cNvPicPr>
          <p:nvPr/>
        </p:nvPicPr>
        <p:blipFill>
          <a:blip r:embed="rId4"/>
          <a:stretch>
            <a:fillRect/>
          </a:stretch>
        </p:blipFill>
        <p:spPr>
          <a:xfrm>
            <a:off x="228600" y="4461311"/>
            <a:ext cx="4114800" cy="2168089"/>
          </a:xfrm>
          <a:prstGeom prst="rect">
            <a:avLst/>
          </a:prstGeom>
        </p:spPr>
      </p:pic>
    </p:spTree>
  </p:cSld>
  <p:clrMapOvr>
    <a:masterClrMapping/>
  </p:clrMapOvr>
  <p:transition>
    <p:newsfla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4"/>
          </a:lnRef>
          <a:fillRef idx="3">
            <a:schemeClr val="accent4"/>
          </a:fillRef>
          <a:effectRef idx="2">
            <a:schemeClr val="accent4"/>
          </a:effectRef>
          <a:fontRef idx="minor">
            <a:schemeClr val="lt1"/>
          </a:fontRef>
        </p:style>
        <p:txBody>
          <a:bodyPr>
            <a:normAutofit/>
          </a:bodyPr>
          <a:lstStyle/>
          <a:p>
            <a:pPr>
              <a:buNone/>
            </a:pPr>
            <a:r>
              <a:rPr lang="en-US" sz="1800" dirty="0" smtClean="0"/>
              <a:t>    </a:t>
            </a:r>
          </a:p>
          <a:p>
            <a:pPr>
              <a:buNone/>
            </a:pPr>
            <a:r>
              <a:rPr lang="en-US" sz="1800" dirty="0" smtClean="0"/>
              <a:t> </a:t>
            </a:r>
            <a:r>
              <a:rPr lang="en-US" sz="1800" dirty="0" smtClean="0">
                <a:solidFill>
                  <a:srgbClr val="00B0F0"/>
                </a:solidFill>
                <a:latin typeface="Times New Roman" pitchFamily="18" charset="0"/>
                <a:cs typeface="Times New Roman" pitchFamily="18" charset="0"/>
              </a:rPr>
              <a:t>2)Pesticides and Fertilizers</a:t>
            </a:r>
            <a:r>
              <a:rPr lang="en-US" sz="1800" dirty="0" smtClean="0">
                <a:solidFill>
                  <a:srgbClr val="7030A0"/>
                </a:solidFill>
                <a:latin typeface="Times New Roman" pitchFamily="18" charset="0"/>
                <a:cs typeface="Times New Roman" pitchFamily="18" charset="0"/>
              </a:rPr>
              <a:t/>
            </a:r>
            <a:br>
              <a:rPr lang="en-US" sz="1800" dirty="0" smtClean="0">
                <a:solidFill>
                  <a:srgbClr val="7030A0"/>
                </a:solidFill>
                <a:latin typeface="Times New Roman" pitchFamily="18" charset="0"/>
                <a:cs typeface="Times New Roman" pitchFamily="18" charset="0"/>
              </a:rPr>
            </a:br>
            <a:r>
              <a:rPr lang="en-US" sz="1800" dirty="0" smtClean="0">
                <a:solidFill>
                  <a:srgbClr val="7030A0"/>
                </a:solidFill>
                <a:latin typeface="Times New Roman" pitchFamily="18" charset="0"/>
                <a:cs typeface="Times New Roman" pitchFamily="18" charset="0"/>
              </a:rPr>
              <a:t>Many farming activities engage in the application of fertilizers, pesticides and insecticides for higher crop yield. This is good because we get more food, but can you think of what happens to the chemicals that end up on the crops and soils? Sometimes, insects and small animals are killed and bigger animals that eat tiny animals (as in food chains) are also harmed</a:t>
            </a:r>
          </a:p>
          <a:p>
            <a:pPr>
              <a:buNone/>
            </a:pPr>
            <a:r>
              <a:rPr lang="en-US" sz="1800" dirty="0" smtClean="0">
                <a:solidFill>
                  <a:srgbClr val="00B0F0"/>
                </a:solidFill>
                <a:latin typeface="Times New Roman" pitchFamily="18" charset="0"/>
                <a:cs typeface="Times New Roman" pitchFamily="18" charset="0"/>
              </a:rPr>
              <a:t> 3) Chemicals</a:t>
            </a:r>
            <a:r>
              <a:rPr lang="en-US" sz="1800" dirty="0" smtClean="0">
                <a:solidFill>
                  <a:srgbClr val="7030A0"/>
                </a:solidFill>
                <a:latin typeface="Times New Roman" pitchFamily="18" charset="0"/>
                <a:cs typeface="Times New Roman" pitchFamily="18" charset="0"/>
              </a:rPr>
              <a:t/>
            </a:r>
            <a:br>
              <a:rPr lang="en-US" sz="1800" dirty="0" smtClean="0">
                <a:solidFill>
                  <a:srgbClr val="7030A0"/>
                </a:solidFill>
                <a:latin typeface="Times New Roman" pitchFamily="18" charset="0"/>
                <a:cs typeface="Times New Roman" pitchFamily="18" charset="0"/>
              </a:rPr>
            </a:br>
            <a:r>
              <a:rPr lang="en-US" sz="1800" dirty="0" smtClean="0">
                <a:solidFill>
                  <a:srgbClr val="7030A0"/>
                </a:solidFill>
                <a:latin typeface="Times New Roman" pitchFamily="18" charset="0"/>
                <a:cs typeface="Times New Roman" pitchFamily="18" charset="0"/>
              </a:rPr>
              <a:t>Chemical and nuclear power plants produce waste materials that have to be stored somewhere. Fertilizer, insecticides, pesticides, pharmaceuticals manufacturers also produce lots of solid and liquid waste. In many cases they are stored in an environmentally safe way, but there are some that find their way into landfills and other less safe storage facilities. Sometimes they also find their way into leaking pipes and gutters. They end up polluting soils and making crops harmful to our health. </a:t>
            </a:r>
          </a:p>
          <a:p>
            <a:pPr>
              <a:buNone/>
            </a:pPr>
            <a:r>
              <a:rPr lang="en-US" sz="1800" dirty="0" smtClean="0">
                <a:solidFill>
                  <a:srgbClr val="00B0F0"/>
                </a:solidFill>
                <a:latin typeface="Times New Roman" pitchFamily="18" charset="0"/>
                <a:cs typeface="Times New Roman" pitchFamily="18" charset="0"/>
              </a:rPr>
              <a:t>4) Deforestation</a:t>
            </a:r>
            <a:r>
              <a:rPr lang="en-US" sz="1800" dirty="0" smtClean="0">
                <a:solidFill>
                  <a:srgbClr val="7030A0"/>
                </a:solidFill>
                <a:latin typeface="Times New Roman" pitchFamily="18" charset="0"/>
                <a:cs typeface="Times New Roman" pitchFamily="18" charset="0"/>
              </a:rPr>
              <a:t/>
            </a:r>
            <a:br>
              <a:rPr lang="en-US" sz="1800" dirty="0" smtClean="0">
                <a:solidFill>
                  <a:srgbClr val="7030A0"/>
                </a:solidFill>
                <a:latin typeface="Times New Roman" pitchFamily="18" charset="0"/>
                <a:cs typeface="Times New Roman" pitchFamily="18" charset="0"/>
              </a:rPr>
            </a:br>
            <a:r>
              <a:rPr lang="en-US" sz="1800" dirty="0" smtClean="0">
                <a:solidFill>
                  <a:srgbClr val="7030A0"/>
                </a:solidFill>
                <a:latin typeface="Times New Roman" pitchFamily="18" charset="0"/>
                <a:cs typeface="Times New Roman" pitchFamily="18" charset="0"/>
              </a:rPr>
              <a:t>Humans depend on trees for many things including life. Trees absorb carbon dioxide (a green </a:t>
            </a:r>
            <a:r>
              <a:rPr lang="en-US" sz="1800" dirty="0" err="1" smtClean="0">
                <a:solidFill>
                  <a:srgbClr val="7030A0"/>
                </a:solidFill>
                <a:latin typeface="Times New Roman" pitchFamily="18" charset="0"/>
                <a:cs typeface="Times New Roman" pitchFamily="18" charset="0"/>
              </a:rPr>
              <a:t>hause</a:t>
            </a:r>
            <a:r>
              <a:rPr lang="en-US" sz="1800" dirty="0" smtClean="0">
                <a:solidFill>
                  <a:srgbClr val="7030A0"/>
                </a:solidFill>
                <a:latin typeface="Times New Roman" pitchFamily="18" charset="0"/>
                <a:cs typeface="Times New Roman" pitchFamily="18" charset="0"/>
              </a:rPr>
              <a:t> gas)from the air and enrich the air with Oxygen, which is needed for life. Trees provide wood for humans and a habitat to many land animals, insects and birds. Trees also, help replenish soils and help retain nutrients being washed away. Unfortunately, we have cut down millions of acres of tree for wood, construction, farming and mining purposes, and never planted new trees back. This is a type of land pollution.</a:t>
            </a:r>
          </a:p>
          <a:p>
            <a:endParaRPr lang="en-US" sz="1800" dirty="0"/>
          </a:p>
        </p:txBody>
      </p:sp>
    </p:spTree>
  </p:cSld>
  <p:clrMapOvr>
    <a:masterClrMapping/>
  </p:clrMapOvr>
  <p:transition>
    <p:newsfla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normAutofit/>
          </a:bodyPr>
          <a:lstStyle/>
          <a:p>
            <a:endParaRPr lang="en-US" sz="1800" dirty="0" smtClean="0"/>
          </a:p>
          <a:p>
            <a:pPr>
              <a:buNone/>
            </a:pPr>
            <a:r>
              <a:rPr lang="en-US" sz="2000" b="1" dirty="0" smtClean="0">
                <a:ln w="17780" cmpd="sng">
                  <a:solidFill>
                    <a:schemeClr val="accent1">
                      <a:tint val="3000"/>
                    </a:schemeClr>
                  </a:solidFill>
                  <a:prstDash val="solid"/>
                  <a:miter lim="800000"/>
                </a:ln>
                <a:solidFill>
                  <a:srgbClr val="FFFF00"/>
                </a:solidFill>
                <a:effectLst>
                  <a:outerShdw blurRad="55000" dist="50800" dir="5400000" algn="tl">
                    <a:srgbClr val="000000">
                      <a:alpha val="33000"/>
                    </a:srgbClr>
                  </a:outerShdw>
                </a:effectLst>
                <a:latin typeface="AmericanTypewriter MediumA" pitchFamily="18" charset="0"/>
              </a:rPr>
              <a:t>                    </a:t>
            </a:r>
            <a:r>
              <a:rPr lang="en-US" sz="20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mericanTypewriter MediumA" pitchFamily="18" charset="0"/>
              </a:rPr>
              <a:t>Effects of land pollution.</a:t>
            </a:r>
          </a:p>
          <a:p>
            <a:pPr>
              <a:buNone/>
            </a:pPr>
            <a:r>
              <a:rPr lang="en-US" sz="2000" dirty="0" smtClean="0">
                <a:solidFill>
                  <a:srgbClr val="7030A0"/>
                </a:solidFill>
                <a:latin typeface="Times New Roman" pitchFamily="18" charset="0"/>
                <a:cs typeface="Times New Roman" pitchFamily="18" charset="0"/>
              </a:rPr>
              <a:t>There can be catastrophic consequences of land pollution in relation to humans, animals, water and soils. The effects are even worse if the garbage is not separated into organic, re-usable and recyclable waste. </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
            </a:r>
            <a:br>
              <a:rPr lang="en-US" sz="2000" dirty="0" smtClean="0">
                <a:solidFill>
                  <a:srgbClr val="7030A0"/>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A)Contaminated lands and environments can:</a:t>
            </a:r>
            <a:r>
              <a:rPr lang="en-US" sz="2000" dirty="0" smtClean="0">
                <a:solidFill>
                  <a:srgbClr val="7030A0"/>
                </a:solidFill>
                <a:latin typeface="Times New Roman" pitchFamily="18" charset="0"/>
                <a:cs typeface="Times New Roman" pitchFamily="18" charset="0"/>
              </a:rPr>
              <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1. Cause problems in the human respiratory system.</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2.Cause problems on the skin.</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3.Cause various kinds of cancers.</a:t>
            </a:r>
          </a:p>
          <a:p>
            <a:pPr>
              <a:buNone/>
            </a:pPr>
            <a:r>
              <a:rPr lang="en-US" sz="2000" dirty="0" smtClean="0">
                <a:solidFill>
                  <a:srgbClr val="7030A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B)The toxic materials that pollute the soil can </a:t>
            </a:r>
            <a:r>
              <a:rPr lang="en-US" sz="2000" dirty="0" err="1" smtClean="0">
                <a:solidFill>
                  <a:srgbClr val="FF0000"/>
                </a:solidFill>
                <a:latin typeface="Times New Roman" pitchFamily="18" charset="0"/>
                <a:cs typeface="Times New Roman" pitchFamily="18" charset="0"/>
              </a:rPr>
              <a:t>getinto</a:t>
            </a:r>
            <a:r>
              <a:rPr lang="en-US" sz="2000" dirty="0" smtClean="0">
                <a:solidFill>
                  <a:srgbClr val="FF0000"/>
                </a:solidFill>
                <a:latin typeface="Times New Roman" pitchFamily="18" charset="0"/>
                <a:cs typeface="Times New Roman" pitchFamily="18" charset="0"/>
              </a:rPr>
              <a:t> the human body directly by:</a:t>
            </a:r>
            <a:r>
              <a:rPr lang="en-US" sz="2000" dirty="0" smtClean="0">
                <a:solidFill>
                  <a:srgbClr val="7030A0"/>
                </a:solidFill>
                <a:latin typeface="Times New Roman" pitchFamily="18" charset="0"/>
                <a:cs typeface="Times New Roman" pitchFamily="18" charset="0"/>
              </a:rPr>
              <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1.Coming into contact with the skin.</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2.Being washed into water sources like reservoirs and rivers.</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3.Eating fruits and vegetables that have been grown in polluted soil.</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4.Breathing in polluted dust or particles.</a:t>
            </a:r>
          </a:p>
          <a:p>
            <a:pPr>
              <a:buNone/>
            </a:pPr>
            <a:r>
              <a:rPr lang="en-US" sz="2000" dirty="0" smtClean="0">
                <a:solidFill>
                  <a:srgbClr val="7030A0"/>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C)Dump sites and landfills also come with serious problems like</a:t>
            </a:r>
            <a:r>
              <a:rPr lang="en-US" sz="2000" dirty="0" smtClean="0">
                <a:solidFill>
                  <a:srgbClr val="7030A0"/>
                </a:solidFill>
                <a:latin typeface="Times New Roman" pitchFamily="18" charset="0"/>
                <a:cs typeface="Times New Roman" pitchFamily="18" charset="0"/>
              </a:rPr>
              <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1.Very bad smell and </a:t>
            </a:r>
            <a:r>
              <a:rPr lang="en-US" sz="2000" dirty="0" err="1" smtClean="0">
                <a:solidFill>
                  <a:srgbClr val="7030A0"/>
                </a:solidFill>
                <a:latin typeface="Times New Roman" pitchFamily="18" charset="0"/>
                <a:cs typeface="Times New Roman" pitchFamily="18" charset="0"/>
              </a:rPr>
              <a:t>odour</a:t>
            </a:r>
            <a:r>
              <a:rPr lang="en-US" sz="2000" dirty="0" smtClean="0">
                <a:solidFill>
                  <a:srgbClr val="7030A0"/>
                </a:solidFill>
                <a:latin typeface="Times New Roman" pitchFamily="18" charset="0"/>
                <a:cs typeface="Times New Roman" pitchFamily="18" charset="0"/>
              </a:rPr>
              <a:t> in the town.</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2.Landfills breed rodents like rats, mice and insects, who in-turn transmit diseases.</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3.Landfills in towns do not attract tourists to the town. The town will loose revenue.</a:t>
            </a:r>
            <a:br>
              <a:rPr lang="en-US" sz="2000" dirty="0" smtClean="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4.Many landfills are always burning and they cause further </a:t>
            </a:r>
            <a:r>
              <a:rPr lang="en-US" sz="2000" dirty="0" smtClean="0">
                <a:solidFill>
                  <a:srgbClr val="7030A0"/>
                </a:solidFill>
                <a:latin typeface="Times New Roman" pitchFamily="18" charset="0"/>
                <a:cs typeface="Times New Roman" pitchFamily="18" charset="0"/>
                <a:hlinkClick r:id="rId3" tooltip="air pollution"/>
              </a:rPr>
              <a:t>air pollution</a:t>
            </a:r>
            <a:r>
              <a:rPr lang="en-US" sz="2000" dirty="0" smtClean="0">
                <a:solidFill>
                  <a:srgbClr val="7030A0"/>
                </a:solidFill>
                <a:latin typeface="Times New Roman" pitchFamily="18" charset="0"/>
                <a:cs typeface="Times New Roman" pitchFamily="18" charset="0"/>
              </a:rPr>
              <a:t>.</a:t>
            </a:r>
            <a:endParaRPr lang="en-US" sz="1800" dirty="0">
              <a:solidFill>
                <a:srgbClr val="7030A0"/>
              </a:solidFill>
              <a:latin typeface="Times New Roman" pitchFamily="18" charset="0"/>
              <a:cs typeface="Times New Roman" pitchFamily="18" charset="0"/>
            </a:endParaRPr>
          </a:p>
        </p:txBody>
      </p:sp>
    </p:spTree>
  </p:cSld>
  <p:clrMapOvr>
    <a:masterClrMapping/>
  </p:clrMapOvr>
  <p:transition>
    <p:newsfla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a:normAutofit/>
          </a:bodyPr>
          <a:lstStyle/>
          <a:p>
            <a:pPr>
              <a:buNone/>
            </a:pPr>
            <a:r>
              <a:rPr lang="en-US" sz="1600" dirty="0" smtClean="0"/>
              <a:t/>
            </a:r>
            <a:br>
              <a:rPr lang="en-US" sz="1600" dirty="0" smtClean="0"/>
            </a:br>
            <a:r>
              <a:rPr lang="en-US" sz="1600" dirty="0" smtClean="0"/>
              <a:t/>
            </a:r>
            <a:br>
              <a:rPr lang="en-US" sz="1600" dirty="0" smtClean="0"/>
            </a:b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mericanTypewriter MediumA" pitchFamily="18" charset="0"/>
              </a:rPr>
              <a:t>                    </a:t>
            </a:r>
            <a:r>
              <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mericanTypewriter MediumA" pitchFamily="18" charset="0"/>
              </a:rPr>
              <a:t>How to prevent land pollution ?</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mericanTypewriter MediumA" pitchFamily="18" charset="0"/>
              </a:rPr>
              <a:t>            </a:t>
            </a:r>
            <a:r>
              <a:rPr lang="en-US" sz="1600" dirty="0" smtClean="0"/>
              <a:t/>
            </a:r>
            <a:br>
              <a:rPr lang="en-US" sz="1600" dirty="0" smtClean="0"/>
            </a:br>
            <a:r>
              <a:rPr lang="en-US" sz="1600" dirty="0" smtClean="0"/>
              <a:t/>
            </a:r>
            <a:br>
              <a:rPr lang="en-US" sz="1600" dirty="0" smtClean="0"/>
            </a:br>
            <a:r>
              <a:rPr lang="en-US" sz="1600" dirty="0" smtClean="0"/>
              <a:t>           </a:t>
            </a:r>
            <a:r>
              <a:rPr lang="en-US" sz="1600" dirty="0" smtClean="0">
                <a:solidFill>
                  <a:srgbClr val="7030A0"/>
                </a:solidFill>
              </a:rPr>
              <a:t>Here are a few other tips on how you can help reduce land pollution:</a:t>
            </a:r>
          </a:p>
          <a:p>
            <a:pPr>
              <a:buNone/>
            </a:pPr>
            <a:r>
              <a:rPr lang="en-US" sz="1800" dirty="0" smtClean="0">
                <a:solidFill>
                  <a:srgbClr val="FF0000"/>
                </a:solidFill>
              </a:rPr>
              <a:t>1.People should be educated and made aware about the harmful effects of littering. Discuss with friends and family and talk about it.</a:t>
            </a:r>
          </a:p>
          <a:p>
            <a:pPr>
              <a:buNone/>
            </a:pPr>
            <a:r>
              <a:rPr lang="en-US" sz="1800" dirty="0" smtClean="0">
                <a:solidFill>
                  <a:srgbClr val="FFFF00"/>
                </a:solidFill>
              </a:rPr>
              <a:t>2.Reuse any items that you can. Items like clothing, bottles, wrapping paper and shopping bags can be used over and over again, rather than buying new things.</a:t>
            </a:r>
            <a:br>
              <a:rPr lang="en-US" sz="1800" dirty="0" smtClean="0">
                <a:solidFill>
                  <a:srgbClr val="FFFF00"/>
                </a:solidFill>
              </a:rPr>
            </a:br>
            <a:r>
              <a:rPr lang="en-US" sz="1800" dirty="0" smtClean="0">
                <a:solidFill>
                  <a:srgbClr val="FFFF00"/>
                </a:solidFill>
              </a:rPr>
              <a:t>The greatest prevention to land pollution is in the three ‘R's’ … </a:t>
            </a:r>
            <a:r>
              <a:rPr lang="en-US" sz="1800" b="1" dirty="0" smtClean="0">
                <a:solidFill>
                  <a:srgbClr val="FFFF00"/>
                </a:solidFill>
              </a:rPr>
              <a:t/>
            </a:r>
            <a:br>
              <a:rPr lang="en-US" sz="1800" b="1" dirty="0" smtClean="0">
                <a:solidFill>
                  <a:srgbClr val="FFFF00"/>
                </a:solidFill>
              </a:rPr>
            </a:br>
            <a:r>
              <a:rPr lang="en-US" sz="1800" b="1" dirty="0" smtClean="0">
                <a:solidFill>
                  <a:srgbClr val="FFFF00"/>
                </a:solidFill>
              </a:rPr>
              <a:t>Reduce Waste, Re-use</a:t>
            </a:r>
            <a:r>
              <a:rPr lang="en-US" sz="1800" dirty="0" smtClean="0">
                <a:solidFill>
                  <a:srgbClr val="FFFF00"/>
                </a:solidFill>
              </a:rPr>
              <a:t> things and </a:t>
            </a:r>
            <a:r>
              <a:rPr lang="en-US" sz="1800" b="1" dirty="0" smtClean="0">
                <a:solidFill>
                  <a:srgbClr val="FFFF00"/>
                </a:solidFill>
              </a:rPr>
              <a:t>Recycle</a:t>
            </a:r>
            <a:r>
              <a:rPr lang="en-US" sz="1800" dirty="0" smtClean="0">
                <a:solidFill>
                  <a:srgbClr val="FFFF00"/>
                </a:solidFill>
              </a:rPr>
              <a:t> things. This is true even for governments. They can also use the three ‘R’ rule to minimize the amount of waste that ends up in landfills. After the three 'R's, remember to turn the rest of the </a:t>
            </a:r>
            <a:r>
              <a:rPr lang="en-US" sz="1800" dirty="0" err="1" smtClean="0">
                <a:solidFill>
                  <a:srgbClr val="FFFF00"/>
                </a:solidFill>
              </a:rPr>
              <a:t>garbge</a:t>
            </a:r>
            <a:r>
              <a:rPr lang="en-US" sz="1800" dirty="0" smtClean="0">
                <a:solidFill>
                  <a:srgbClr val="FFFF00"/>
                </a:solidFill>
              </a:rPr>
              <a:t> into compost.</a:t>
            </a:r>
          </a:p>
          <a:p>
            <a:pPr>
              <a:buNone/>
            </a:pPr>
            <a:r>
              <a:rPr lang="en-US" sz="1800" dirty="0" smtClean="0">
                <a:solidFill>
                  <a:srgbClr val="0070C0"/>
                </a:solidFill>
              </a:rPr>
              <a:t>3. Personal litter should be disposed properly. We can separate household waste at home for recycling. More than half of our household waste could be recycled or re-used but once it is mixed up, it becomes more difficult to separate different components for recycling. This is also true for waste we make at school or hospitals.</a:t>
            </a:r>
          </a:p>
          <a:p>
            <a:pPr>
              <a:buNone/>
            </a:pPr>
            <a:r>
              <a:rPr lang="en-US" sz="1800" dirty="0" smtClean="0">
                <a:solidFill>
                  <a:srgbClr val="7030A0"/>
                </a:solidFill>
              </a:rPr>
              <a:t>4.Buy biodegradable products</a:t>
            </a:r>
            <a:r>
              <a:rPr lang="en-US" sz="1800" dirty="0" smtClean="0"/>
              <a:t>.                                                                                                                      </a:t>
            </a:r>
          </a:p>
          <a:p>
            <a:pPr>
              <a:buNone/>
            </a:pPr>
            <a:r>
              <a:rPr lang="en-US" sz="1800" dirty="0" smtClean="0">
                <a:solidFill>
                  <a:srgbClr val="0000FF"/>
                </a:solidFill>
              </a:rPr>
              <a:t>5. Store all liquid chemicals and waste in spill-proof containers.</a:t>
            </a:r>
          </a:p>
          <a:p>
            <a:pPr>
              <a:buNone/>
            </a:pPr>
            <a:r>
              <a:rPr lang="en-US" sz="1800" dirty="0" smtClean="0">
                <a:solidFill>
                  <a:srgbClr val="00B050"/>
                </a:solidFill>
              </a:rPr>
              <a:t>6.Eat organic foods that are grown without pesticides. Look out for fertilizer or pesticide free  products when you go to the market .</a:t>
            </a:r>
            <a:r>
              <a:rPr lang="en-US" sz="1800" dirty="0" smtClean="0"/>
              <a:t/>
            </a:r>
            <a:br>
              <a:rPr lang="en-US" sz="1800" dirty="0" smtClean="0"/>
            </a:br>
            <a:r>
              <a:rPr lang="en-US" sz="1600" dirty="0" smtClean="0"/>
              <a:t/>
            </a:r>
            <a:br>
              <a:rPr lang="en-US" sz="1600" dirty="0" smtClean="0"/>
            </a:br>
            <a:endParaRPr lang="en-US" sz="1600" dirty="0"/>
          </a:p>
        </p:txBody>
      </p:sp>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a:lstStyle/>
          <a:p>
            <a:endParaRPr lang="en-US" dirty="0"/>
          </a:p>
        </p:txBody>
      </p:sp>
      <p:pic>
        <p:nvPicPr>
          <p:cNvPr id="9" name="Picture 8" descr="images.jpg"/>
          <p:cNvPicPr>
            <a:picLocks noChangeAspect="1"/>
          </p:cNvPicPr>
          <p:nvPr/>
        </p:nvPicPr>
        <p:blipFill>
          <a:blip r:embed="rId3"/>
          <a:stretch>
            <a:fillRect/>
          </a:stretch>
        </p:blipFill>
        <p:spPr>
          <a:xfrm>
            <a:off x="0" y="1"/>
            <a:ext cx="9144000" cy="6858000"/>
          </a:xfrm>
          <a:prstGeom prst="ellipse">
            <a:avLst/>
          </a:prstGeom>
          <a:ln>
            <a:noFill/>
          </a:ln>
          <a:effectLst>
            <a:softEdge rad="112500"/>
          </a:effectLst>
        </p:spPr>
      </p:pic>
      <p:sp>
        <p:nvSpPr>
          <p:cNvPr id="10" name="Rectangle 9"/>
          <p:cNvSpPr/>
          <p:nvPr/>
        </p:nvSpPr>
        <p:spPr>
          <a:xfrm>
            <a:off x="2286000" y="914400"/>
            <a:ext cx="4648200" cy="4524315"/>
          </a:xfrm>
          <a:prstGeom prst="rect">
            <a:avLst/>
          </a:prstGeom>
        </p:spPr>
        <p:txBody>
          <a:bodyPr wrap="square">
            <a:spAutoFit/>
          </a:bodyPr>
          <a:lstStyle/>
          <a:p>
            <a:pPr algn="ctr">
              <a:buNone/>
            </a:pPr>
            <a:r>
              <a:rPr lang="en-US"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PrincetownD" pitchFamily="82" charset="0"/>
              </a:rPr>
              <a:t>I don’t want to protect the environment </a:t>
            </a:r>
          </a:p>
          <a:p>
            <a:pPr algn="ctr">
              <a:buNone/>
            </a:pPr>
            <a:r>
              <a:rPr lang="en-US"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PrincetownD" pitchFamily="82" charset="0"/>
              </a:rPr>
              <a:t>I  want  to create a world where the environment doesn’t need protecting </a:t>
            </a:r>
          </a:p>
        </p:txBody>
      </p:sp>
    </p:spTree>
  </p:cSld>
  <p:clrMapOvr>
    <a:masterClrMapping/>
  </p:clrMapOvr>
  <p:transition>
    <p:newsfla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858000"/>
          </a:xfrm>
        </p:spPr>
        <p:style>
          <a:lnRef idx="1">
            <a:schemeClr val="accent3"/>
          </a:lnRef>
          <a:fillRef idx="3">
            <a:schemeClr val="accent3"/>
          </a:fillRef>
          <a:effectRef idx="2">
            <a:schemeClr val="accent3"/>
          </a:effectRef>
          <a:fontRef idx="minor">
            <a:schemeClr val="lt1"/>
          </a:fontRef>
        </p:style>
        <p:txBody>
          <a:bodyPr>
            <a:normAutofit/>
          </a:bodyPr>
          <a:lstStyle/>
          <a:p>
            <a:pPr>
              <a:buNone/>
            </a:pPr>
            <a:r>
              <a:rPr lang="en-US" sz="1600" dirty="0" smtClean="0"/>
              <a:t>    </a:t>
            </a:r>
          </a:p>
          <a:p>
            <a:pPr>
              <a:buNone/>
            </a:pPr>
            <a:endParaRPr lang="en-US" sz="1600" dirty="0" smtClean="0"/>
          </a:p>
          <a:p>
            <a:pPr>
              <a:buNone/>
            </a:pPr>
            <a:r>
              <a:rPr lang="en-US" sz="2000" dirty="0" smtClean="0">
                <a:solidFill>
                  <a:srgbClr val="00B0F0"/>
                </a:solidFill>
              </a:rPr>
              <a:t>7.Don’t use pesticides if you can.</a:t>
            </a:r>
          </a:p>
          <a:p>
            <a:pPr>
              <a:buNone/>
            </a:pPr>
            <a:r>
              <a:rPr lang="en-US" sz="2000" dirty="0" smtClean="0">
                <a:solidFill>
                  <a:srgbClr val="7030A0"/>
                </a:solidFill>
              </a:rPr>
              <a:t>8.Use a drip tray to collect engine oil.</a:t>
            </a:r>
          </a:p>
          <a:p>
            <a:pPr>
              <a:buNone/>
            </a:pPr>
            <a:r>
              <a:rPr lang="en-US" sz="2000" dirty="0" smtClean="0">
                <a:solidFill>
                  <a:srgbClr val="FF0000"/>
                </a:solidFill>
              </a:rPr>
              <a:t>9.Buy products that have little packaging.</a:t>
            </a:r>
          </a:p>
          <a:p>
            <a:pPr>
              <a:buNone/>
            </a:pPr>
            <a:r>
              <a:rPr lang="en-US" sz="2000" dirty="0" smtClean="0">
                <a:solidFill>
                  <a:srgbClr val="FFFF00"/>
                </a:solidFill>
              </a:rPr>
              <a:t>10.Don’t dump motor oil on the ground.</a:t>
            </a:r>
            <a:br>
              <a:rPr lang="en-US" sz="2000" dirty="0" smtClean="0">
                <a:solidFill>
                  <a:srgbClr val="FFFF00"/>
                </a:solidFill>
              </a:rPr>
            </a:br>
            <a:r>
              <a:rPr lang="en-US" sz="2000" dirty="0" smtClean="0"/>
              <a:t/>
            </a:r>
            <a:br>
              <a:rPr lang="en-US" sz="2000" dirty="0" smtClean="0"/>
            </a:br>
            <a:endParaRPr lang="en-US" sz="2000" dirty="0"/>
          </a:p>
        </p:txBody>
      </p:sp>
      <p:pic>
        <p:nvPicPr>
          <p:cNvPr id="4" name="Picture 3" descr="images h.jpg"/>
          <p:cNvPicPr>
            <a:picLocks noChangeAspect="1"/>
          </p:cNvPicPr>
          <p:nvPr/>
        </p:nvPicPr>
        <p:blipFill>
          <a:blip r:embed="rId3"/>
          <a:stretch>
            <a:fillRect/>
          </a:stretch>
        </p:blipFill>
        <p:spPr>
          <a:xfrm>
            <a:off x="228600" y="2667000"/>
            <a:ext cx="2819400" cy="2934740"/>
          </a:xfrm>
          <a:prstGeom prst="rect">
            <a:avLst/>
          </a:prstGeom>
        </p:spPr>
      </p:pic>
      <p:pic>
        <p:nvPicPr>
          <p:cNvPr id="5" name="Picture 4" descr="images j.jpg"/>
          <p:cNvPicPr>
            <a:picLocks noChangeAspect="1"/>
          </p:cNvPicPr>
          <p:nvPr/>
        </p:nvPicPr>
        <p:blipFill>
          <a:blip r:embed="rId4"/>
          <a:stretch>
            <a:fillRect/>
          </a:stretch>
        </p:blipFill>
        <p:spPr>
          <a:xfrm>
            <a:off x="5181600" y="228600"/>
            <a:ext cx="3438525" cy="3438525"/>
          </a:xfrm>
          <a:prstGeom prst="rect">
            <a:avLst/>
          </a:prstGeom>
        </p:spPr>
      </p:pic>
      <p:pic>
        <p:nvPicPr>
          <p:cNvPr id="6" name="Picture 5" descr="index mm.jpg"/>
          <p:cNvPicPr>
            <a:picLocks noChangeAspect="1"/>
          </p:cNvPicPr>
          <p:nvPr/>
        </p:nvPicPr>
        <p:blipFill>
          <a:blip r:embed="rId5"/>
          <a:stretch>
            <a:fillRect/>
          </a:stretch>
        </p:blipFill>
        <p:spPr>
          <a:xfrm>
            <a:off x="3352800" y="4267200"/>
            <a:ext cx="5470633" cy="2285999"/>
          </a:xfrm>
          <a:prstGeom prst="rect">
            <a:avLst/>
          </a:prstGeom>
        </p:spPr>
      </p:pic>
    </p:spTree>
  </p:cSld>
  <p:clrMapOvr>
    <a:masterClrMapping/>
  </p:clrMapOvr>
  <p:transition>
    <p:newsfla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p:cNvPicPr>
            <a:picLocks noGrp="1" noChangeAspect="1" noChangeArrowheads="1"/>
          </p:cNvPicPr>
          <p:nvPr>
            <p:ph idx="1"/>
          </p:nvPr>
        </p:nvPicPr>
        <p:blipFill>
          <a:blip r:embed="rId3"/>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endParaRPr lang="en-US" sz="1800" b="1" dirty="0" smtClean="0"/>
          </a:p>
          <a:p>
            <a:pPr>
              <a:buNone/>
            </a:pPr>
            <a:r>
              <a:rPr lang="en-US" sz="1800" b="1" dirty="0" smtClean="0"/>
              <a:t>                                        </a:t>
            </a:r>
            <a:endParaRPr lang="en-US" sz="1800" dirty="0" smtClean="0"/>
          </a:p>
          <a:p>
            <a:pPr>
              <a:buNone/>
            </a:pPr>
            <a:endParaRPr lang="en-US" sz="1800" dirty="0" smtClean="0"/>
          </a:p>
          <a:p>
            <a:pPr>
              <a:buNone/>
            </a:pPr>
            <a:endParaRPr lang="en-US" sz="1800" dirty="0" smtClean="0"/>
          </a:p>
          <a:p>
            <a:pPr>
              <a:buNone/>
            </a:pPr>
            <a:r>
              <a:rPr lang="en-US" sz="2000" dirty="0" smtClean="0">
                <a:solidFill>
                  <a:srgbClr val="0070C0"/>
                </a:solidFill>
                <a:latin typeface="Times New Roman" pitchFamily="18" charset="0"/>
                <a:cs typeface="Times New Roman" pitchFamily="18" charset="0"/>
              </a:rPr>
              <a:t>Sound is essential to our daily lives, but </a:t>
            </a:r>
            <a:r>
              <a:rPr lang="en-US" sz="2000" b="1" dirty="0" smtClean="0">
                <a:solidFill>
                  <a:srgbClr val="0070C0"/>
                </a:solidFill>
                <a:latin typeface="Times New Roman" pitchFamily="18" charset="0"/>
                <a:cs typeface="Times New Roman" pitchFamily="18" charset="0"/>
              </a:rPr>
              <a:t>noise</a:t>
            </a:r>
            <a:r>
              <a:rPr lang="en-US" sz="2000" dirty="0" smtClean="0">
                <a:solidFill>
                  <a:srgbClr val="0070C0"/>
                </a:solidFill>
                <a:latin typeface="Times New Roman" pitchFamily="18" charset="0"/>
                <a:cs typeface="Times New Roman" pitchFamily="18" charset="0"/>
              </a:rPr>
              <a:t> is not. Noise is generally used as an unwanted sound, or sound which produces unpleasant effects and discomfort on the ears. Sound becomes unwanted when it either interferes with normal activities such as sleeping, conversation, or disrupts or diminishes one’s quality of life. Not all noise can be called noise pollution. If it does not happen </a:t>
            </a:r>
            <a:r>
              <a:rPr lang="en-US" sz="2000" dirty="0" err="1" smtClean="0">
                <a:solidFill>
                  <a:srgbClr val="0070C0"/>
                </a:solidFill>
                <a:latin typeface="Times New Roman" pitchFamily="18" charset="0"/>
                <a:cs typeface="Times New Roman" pitchFamily="18" charset="0"/>
              </a:rPr>
              <a:t>reqularly</a:t>
            </a:r>
            <a:r>
              <a:rPr lang="en-US" sz="2000" dirty="0" smtClean="0">
                <a:solidFill>
                  <a:srgbClr val="0070C0"/>
                </a:solidFill>
                <a:latin typeface="Times New Roman" pitchFamily="18" charset="0"/>
                <a:cs typeface="Times New Roman" pitchFamily="18" charset="0"/>
              </a:rPr>
              <a:t>, it may be termed as </a:t>
            </a:r>
            <a:r>
              <a:rPr lang="en-US" sz="2000" dirty="0" smtClean="0">
                <a:solidFill>
                  <a:srgbClr val="0070C0"/>
                </a:solidFill>
                <a:latin typeface="Times New Roman" pitchFamily="18" charset="0"/>
                <a:cs typeface="Times New Roman" pitchFamily="18" charset="0"/>
                <a:hlinkClick r:id="rId3"/>
              </a:rPr>
              <a:t>'Nuisance'</a:t>
            </a:r>
            <a:r>
              <a:rPr lang="en-US" sz="2000" dirty="0" smtClean="0">
                <a:solidFill>
                  <a:srgbClr val="0070C0"/>
                </a:solidFill>
                <a:latin typeface="Times New Roman" pitchFamily="18" charset="0"/>
                <a:cs typeface="Times New Roman" pitchFamily="18" charset="0"/>
              </a:rPr>
              <a:t/>
            </a:r>
            <a:br>
              <a:rPr lang="en-US" sz="2000" dirty="0" smtClean="0">
                <a:solidFill>
                  <a:srgbClr val="0070C0"/>
                </a:solidFill>
                <a:latin typeface="Times New Roman" pitchFamily="18" charset="0"/>
                <a:cs typeface="Times New Roman" pitchFamily="18" charset="0"/>
              </a:rPr>
            </a:br>
            <a:r>
              <a:rPr lang="en-US" sz="2000" dirty="0" smtClean="0">
                <a:solidFill>
                  <a:srgbClr val="0070C0"/>
                </a:solidFill>
                <a:latin typeface="Times New Roman" pitchFamily="18" charset="0"/>
                <a:cs typeface="Times New Roman" pitchFamily="18" charset="0"/>
              </a:rPr>
              <a:t>Scientists also believe that its not only humans who are affected. For example, water animals are subjected to noise by submarines and big ships on the ocean, and chain-saw operations by timber companies also create extreme noise to animals in the forests.</a:t>
            </a:r>
            <a:br>
              <a:rPr lang="en-US" sz="2000" dirty="0" smtClean="0">
                <a:solidFill>
                  <a:srgbClr val="0070C0"/>
                </a:solidFill>
                <a:latin typeface="Times New Roman" pitchFamily="18" charset="0"/>
                <a:cs typeface="Times New Roman" pitchFamily="18" charset="0"/>
              </a:rPr>
            </a:br>
            <a:r>
              <a:rPr lang="en-US" sz="2000" dirty="0" smtClean="0">
                <a:solidFill>
                  <a:srgbClr val="0070C0"/>
                </a:solidFill>
                <a:latin typeface="Times New Roman" pitchFamily="18" charset="0"/>
                <a:cs typeface="Times New Roman" pitchFamily="18" charset="0"/>
              </a:rPr>
              <a:t>Generally, noise is produced by household gadgets, big trucks, vehicles and motorbikes on the road, jet planes and helicopters hovering over cites, loud speakers etc. </a:t>
            </a:r>
            <a:br>
              <a:rPr lang="en-US" sz="2000" dirty="0" smtClean="0">
                <a:solidFill>
                  <a:srgbClr val="0070C0"/>
                </a:solidFill>
                <a:latin typeface="Times New Roman" pitchFamily="18" charset="0"/>
                <a:cs typeface="Times New Roman" pitchFamily="18" charset="0"/>
              </a:rPr>
            </a:br>
            <a:r>
              <a:rPr lang="en-US" sz="2000" dirty="0" smtClean="0">
                <a:solidFill>
                  <a:srgbClr val="0070C0"/>
                </a:solidFill>
                <a:latin typeface="Times New Roman" pitchFamily="18" charset="0"/>
                <a:cs typeface="Times New Roman" pitchFamily="18" charset="0"/>
              </a:rPr>
              <a:t>Noise (or sound) is measured in the units of decibels and is denoted by the dB.  Noise which is more than 115 dB is tolerant. The industrial limit of sound in the industries must be 75 dB according to the World Health Organization. </a:t>
            </a:r>
            <a:br>
              <a:rPr lang="en-US" sz="2000" dirty="0" smtClean="0">
                <a:solidFill>
                  <a:srgbClr val="0070C0"/>
                </a:solidFill>
                <a:latin typeface="Times New Roman" pitchFamily="18" charset="0"/>
                <a:cs typeface="Times New Roman" pitchFamily="18" charset="0"/>
              </a:rPr>
            </a:br>
            <a:r>
              <a:rPr lang="en-US" sz="2000" dirty="0" smtClean="0">
                <a:solidFill>
                  <a:srgbClr val="0070C0"/>
                </a:solidFill>
                <a:latin typeface="Times New Roman" pitchFamily="18" charset="0"/>
                <a:cs typeface="Times New Roman" pitchFamily="18" charset="0"/>
              </a:rPr>
              <a:t>Noise is considered as environmental pollution, even though it is thought to have less damage on humans than water, air or land pollution. But people who are affected by severe noise pollution know that it is a massive issue that needs attention. </a:t>
            </a:r>
            <a:br>
              <a:rPr lang="en-US" sz="2000" dirty="0" smtClean="0">
                <a:solidFill>
                  <a:srgbClr val="0070C0"/>
                </a:solidFill>
                <a:latin typeface="Times New Roman" pitchFamily="18" charset="0"/>
                <a:cs typeface="Times New Roman" pitchFamily="18" charset="0"/>
              </a:rPr>
            </a:br>
            <a:endParaRPr lang="en-US" sz="2000" dirty="0">
              <a:solidFill>
                <a:srgbClr val="0070C0"/>
              </a:solidFill>
              <a:latin typeface="Times New Roman" pitchFamily="18" charset="0"/>
              <a:cs typeface="Times New Roman" pitchFamily="18" charset="0"/>
            </a:endParaRPr>
          </a:p>
        </p:txBody>
      </p:sp>
      <p:sp>
        <p:nvSpPr>
          <p:cNvPr id="5" name="Rectangle 4"/>
          <p:cNvSpPr/>
          <p:nvPr/>
        </p:nvSpPr>
        <p:spPr>
          <a:xfrm>
            <a:off x="1752600" y="228600"/>
            <a:ext cx="4128053" cy="646331"/>
          </a:xfrm>
          <a:prstGeom prst="rect">
            <a:avLst/>
          </a:prstGeom>
          <a:noFill/>
        </p:spPr>
        <p:txBody>
          <a:bodyPr wrap="non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70C0"/>
                </a:solidFill>
                <a:effectLst>
                  <a:outerShdw blurRad="50800" dist="40000" dir="5400000" algn="tl" rotWithShape="0">
                    <a:srgbClr val="000000">
                      <a:shade val="5000"/>
                      <a:satMod val="120000"/>
                      <a:alpha val="33000"/>
                    </a:srgbClr>
                  </a:outerShdw>
                </a:effectLst>
                <a:latin typeface="AmericanTypewriter MediumA" pitchFamily="18" charset="0"/>
              </a:rPr>
              <a:t>   Noise pollution</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70C0"/>
              </a:solidFill>
              <a:effectLst>
                <a:outerShdw blurRad="50800" dist="40000" dir="5400000" algn="tl" rotWithShape="0">
                  <a:srgbClr val="000000">
                    <a:shade val="5000"/>
                    <a:satMod val="120000"/>
                    <a:alpha val="33000"/>
                  </a:srgbClr>
                </a:outerShdw>
              </a:effectLst>
              <a:latin typeface="AmericanTypewriter MediumA" pitchFamily="18" charset="0"/>
            </a:endParaRPr>
          </a:p>
        </p:txBody>
      </p:sp>
    </p:spTree>
  </p:cSld>
  <p:clrMapOvr>
    <a:masterClrMapping/>
  </p:clrMapOvr>
  <p:transition>
    <p:newsfla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a:normAutofit/>
          </a:bodyPr>
          <a:lstStyle/>
          <a:p>
            <a:endParaRPr lang="en-US" sz="1800" b="1" dirty="0" smtClean="0"/>
          </a:p>
          <a:p>
            <a:pPr>
              <a:buNone/>
            </a:pPr>
            <a:r>
              <a:rPr lang="en-US" sz="1800" dirty="0" smtClean="0"/>
              <a:t/>
            </a:r>
            <a:br>
              <a:rPr lang="en-US" sz="1800" dirty="0" smtClean="0"/>
            </a:br>
            <a:r>
              <a:rPr lang="en-US" sz="1800" dirty="0" smtClean="0"/>
              <a:t/>
            </a:r>
            <a:br>
              <a:rPr lang="en-US" sz="1800" dirty="0" smtClean="0"/>
            </a:br>
            <a:endParaRPr lang="en-US" sz="1800" dirty="0" smtClean="0"/>
          </a:p>
          <a:p>
            <a:pPr>
              <a:buNone/>
            </a:pPr>
            <a:r>
              <a:rPr lang="en-US" sz="1900" dirty="0" smtClean="0">
                <a:solidFill>
                  <a:srgbClr val="FF0000"/>
                </a:solidFill>
              </a:rPr>
              <a:t>Generally, problems caused by noise pollution include stress related illnesses, speech interference, hearing loss, sleep disruption, and lost productivity. Most importantly, there are two major effects we can look at:</a:t>
            </a:r>
            <a:r>
              <a:rPr lang="en-US" sz="1900" dirty="0" smtClean="0">
                <a:solidFill>
                  <a:srgbClr val="7030A0"/>
                </a:solidFill>
              </a:rPr>
              <a:t/>
            </a:r>
            <a:br>
              <a:rPr lang="en-US" sz="1900" dirty="0" smtClean="0">
                <a:solidFill>
                  <a:srgbClr val="7030A0"/>
                </a:solidFill>
              </a:rPr>
            </a:br>
            <a:r>
              <a:rPr lang="en-US" sz="1900" dirty="0" smtClean="0">
                <a:solidFill>
                  <a:srgbClr val="FFFF00"/>
                </a:solidFill>
              </a:rPr>
              <a:t>Hearing</a:t>
            </a:r>
            <a:r>
              <a:rPr lang="en-US" sz="1900" dirty="0" smtClean="0">
                <a:solidFill>
                  <a:srgbClr val="7030A0"/>
                </a:solidFill>
              </a:rPr>
              <a:t/>
            </a:r>
            <a:br>
              <a:rPr lang="en-US" sz="1900" dirty="0" smtClean="0">
                <a:solidFill>
                  <a:srgbClr val="7030A0"/>
                </a:solidFill>
              </a:rPr>
            </a:br>
            <a:r>
              <a:rPr lang="en-US" sz="1900" dirty="0" smtClean="0">
                <a:solidFill>
                  <a:srgbClr val="7030A0"/>
                </a:solidFill>
              </a:rPr>
              <a:t>The immediate and acute effect of noise pollution to a person, over a period of time, is impairment of hearing. Prolonged exposure to impulsive noise to a person will damage their eardrum, which may</a:t>
            </a:r>
            <a:br>
              <a:rPr lang="en-US" sz="1900" dirty="0" smtClean="0">
                <a:solidFill>
                  <a:srgbClr val="7030A0"/>
                </a:solidFill>
              </a:rPr>
            </a:br>
            <a:r>
              <a:rPr lang="en-US" sz="1900" dirty="0" smtClean="0">
                <a:solidFill>
                  <a:srgbClr val="7030A0"/>
                </a:solidFill>
              </a:rPr>
              <a:t>result in a permanent hearing.</a:t>
            </a:r>
            <a:br>
              <a:rPr lang="en-US" sz="1900" dirty="0" smtClean="0">
                <a:solidFill>
                  <a:srgbClr val="7030A0"/>
                </a:solidFill>
              </a:rPr>
            </a:br>
            <a:r>
              <a:rPr lang="en-US" sz="1900" dirty="0" smtClean="0">
                <a:solidFill>
                  <a:srgbClr val="FFFF00"/>
                </a:solidFill>
              </a:rPr>
              <a:t>Effects on general health</a:t>
            </a:r>
            <a:r>
              <a:rPr lang="en-US" sz="1900" dirty="0" smtClean="0">
                <a:solidFill>
                  <a:srgbClr val="7030A0"/>
                </a:solidFill>
              </a:rPr>
              <a:t/>
            </a:r>
            <a:br>
              <a:rPr lang="en-US" sz="1900" dirty="0" smtClean="0">
                <a:solidFill>
                  <a:srgbClr val="7030A0"/>
                </a:solidFill>
              </a:rPr>
            </a:br>
            <a:r>
              <a:rPr lang="en-US" sz="1900" dirty="0" smtClean="0">
                <a:solidFill>
                  <a:srgbClr val="7030A0"/>
                </a:solidFill>
              </a:rPr>
              <a:t>Health effects of noise include anxiety and stress reaction and in extreme cases fright. The physiological manifestations are headaches, irritability and nervousness, feeling of fatigue and decreases work efficiency. For example, being pounded by the siren of fire fighters, police or ambulance in your city all night everyday leave people (especially elderly people) stresses and tired in the morning.</a:t>
            </a:r>
            <a:br>
              <a:rPr lang="en-US" sz="1900" dirty="0" smtClean="0">
                <a:solidFill>
                  <a:srgbClr val="7030A0"/>
                </a:solidFill>
              </a:rPr>
            </a:br>
            <a:r>
              <a:rPr lang="en-US" sz="1900" dirty="0" smtClean="0">
                <a:solidFill>
                  <a:srgbClr val="7030A0"/>
                </a:solidFill>
              </a:rPr>
              <a:t/>
            </a:r>
            <a:br>
              <a:rPr lang="en-US" sz="1900" dirty="0" smtClean="0">
                <a:solidFill>
                  <a:srgbClr val="7030A0"/>
                </a:solidFill>
              </a:rPr>
            </a:br>
            <a:r>
              <a:rPr lang="en-US" sz="1900" dirty="0" smtClean="0">
                <a:solidFill>
                  <a:srgbClr val="7030A0"/>
                </a:solidFill>
              </a:rPr>
              <a:t>Its is worth noting that these effects may not sound troubling, but the truth is, with time, the consequences can be very worrying.</a:t>
            </a:r>
            <a:br>
              <a:rPr lang="en-US" sz="1900" dirty="0" smtClean="0">
                <a:solidFill>
                  <a:srgbClr val="7030A0"/>
                </a:solidFill>
              </a:rPr>
            </a:br>
            <a:r>
              <a:rPr lang="en-US" sz="1900" dirty="0" smtClean="0">
                <a:solidFill>
                  <a:srgbClr val="7030A0"/>
                </a:solidFill>
              </a:rPr>
              <a:t/>
            </a:r>
            <a:br>
              <a:rPr lang="en-US" sz="1900" dirty="0" smtClean="0">
                <a:solidFill>
                  <a:srgbClr val="7030A0"/>
                </a:solidFill>
              </a:rPr>
            </a:br>
            <a:endParaRPr lang="en-US" sz="1900" dirty="0">
              <a:solidFill>
                <a:srgbClr val="7030A0"/>
              </a:solidFill>
            </a:endParaRPr>
          </a:p>
        </p:txBody>
      </p:sp>
      <p:sp>
        <p:nvSpPr>
          <p:cNvPr id="4" name="Rectangle 3"/>
          <p:cNvSpPr/>
          <p:nvPr/>
        </p:nvSpPr>
        <p:spPr>
          <a:xfrm>
            <a:off x="1752600" y="-381000"/>
            <a:ext cx="6248400" cy="1354217"/>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28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mericanTypewriter MediumA" pitchFamily="18" charset="0"/>
              </a:rPr>
              <a:t>Effects of Noise Pollution  </a:t>
            </a:r>
            <a:endParaRPr lang="en-US" sz="6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AmericanTypewriter MediumA" pitchFamily="18" charset="0"/>
            </a:endParaRPr>
          </a:p>
        </p:txBody>
      </p:sp>
    </p:spTree>
  </p:cSld>
  <p:clrMapOvr>
    <a:masterClrMapping/>
  </p:clrMapOvr>
  <p:transition>
    <p:newsfla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o-much-noise-polLution.jpg"/>
          <p:cNvPicPr>
            <a:picLocks noGrp="1" noChangeAspect="1"/>
          </p:cNvPicPr>
          <p:nvPr>
            <p:ph idx="1"/>
          </p:nvPr>
        </p:nvPicPr>
        <p:blipFill>
          <a:blip r:embed="rId3"/>
          <a:stretch>
            <a:fillRect/>
          </a:stretch>
        </p:blipFill>
        <p:spPr>
          <a:xfrm>
            <a:off x="0" y="0"/>
            <a:ext cx="9144000" cy="6858000"/>
          </a:xfrm>
        </p:spPr>
      </p:pic>
    </p:spTree>
  </p:cSld>
  <p:clrMapOvr>
    <a:masterClrMapping/>
  </p:clrMapOvr>
  <p:transition>
    <p:newsfla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jpg"/>
          <p:cNvPicPr>
            <a:picLocks noGrp="1" noChangeAspect="1"/>
          </p:cNvPicPr>
          <p:nvPr>
            <p:ph idx="1"/>
          </p:nvPr>
        </p:nvPicPr>
        <p:blipFill>
          <a:blip r:embed="rId3"/>
          <a:stretch>
            <a:fillRect/>
          </a:stretch>
        </p:blipFill>
        <p:spPr>
          <a:xfrm>
            <a:off x="0" y="0"/>
            <a:ext cx="9158592" cy="6858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buNone/>
            </a:pPr>
            <a:endParaRPr lang="en-US" dirty="0" smtClean="0"/>
          </a:p>
          <a:p>
            <a:pPr>
              <a:buNone/>
            </a:pPr>
            <a:r>
              <a:rPr lang="en-US" sz="9600" dirty="0" smtClean="0">
                <a:solidFill>
                  <a:srgbClr val="FFFF00"/>
                </a:solidFill>
                <a:latin typeface="Aardvark Cafe" pitchFamily="2" charset="0"/>
              </a:rPr>
              <a:t>                                       </a:t>
            </a:r>
            <a:r>
              <a:rPr lang="en-US" sz="128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ardvark Cafe" pitchFamily="2" charset="0"/>
              </a:rPr>
              <a:t>GLOBAL WARMING </a:t>
            </a:r>
            <a:endParaRPr lang="en-US" sz="12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ardvark Cafe" pitchFamily="2" charset="0"/>
            </a:endParaRPr>
          </a:p>
          <a:p>
            <a:pPr>
              <a:buNone/>
            </a:pPr>
            <a:r>
              <a:rPr lang="en-US" sz="7200" dirty="0" smtClean="0">
                <a:solidFill>
                  <a:schemeClr val="accent6">
                    <a:lumMod val="50000"/>
                  </a:schemeClr>
                </a:solidFill>
                <a:latin typeface="Times New Roman" pitchFamily="18" charset="0"/>
                <a:cs typeface="Times New Roman" pitchFamily="18" charset="0"/>
              </a:rPr>
              <a:t>Global warming is a hot </a:t>
            </a:r>
            <a:r>
              <a:rPr lang="en-US" sz="7200" dirty="0" err="1" smtClean="0">
                <a:solidFill>
                  <a:schemeClr val="accent6">
                    <a:lumMod val="50000"/>
                  </a:schemeClr>
                </a:solidFill>
                <a:latin typeface="Times New Roman" pitchFamily="18" charset="0"/>
                <a:cs typeface="Times New Roman" pitchFamily="18" charset="0"/>
              </a:rPr>
              <a:t>tipic</a:t>
            </a:r>
            <a:r>
              <a:rPr lang="en-US" sz="7200" dirty="0" smtClean="0">
                <a:solidFill>
                  <a:schemeClr val="accent6">
                    <a:lumMod val="50000"/>
                  </a:schemeClr>
                </a:solidFill>
                <a:latin typeface="Times New Roman" pitchFamily="18" charset="0"/>
                <a:cs typeface="Times New Roman" pitchFamily="18" charset="0"/>
              </a:rPr>
              <a:t> that shows little sign of cooling </a:t>
            </a:r>
            <a:r>
              <a:rPr lang="en-US" sz="7200" dirty="0" err="1" smtClean="0">
                <a:solidFill>
                  <a:schemeClr val="accent6">
                    <a:lumMod val="50000"/>
                  </a:schemeClr>
                </a:solidFill>
                <a:latin typeface="Times New Roman" pitchFamily="18" charset="0"/>
                <a:cs typeface="Times New Roman" pitchFamily="18" charset="0"/>
              </a:rPr>
              <a:t>down.The</a:t>
            </a:r>
            <a:r>
              <a:rPr lang="en-US" sz="7200" dirty="0" smtClean="0">
                <a:solidFill>
                  <a:schemeClr val="accent6">
                    <a:lumMod val="50000"/>
                  </a:schemeClr>
                </a:solidFill>
                <a:latin typeface="Times New Roman" pitchFamily="18" charset="0"/>
                <a:cs typeface="Times New Roman" pitchFamily="18" charset="0"/>
              </a:rPr>
              <a:t> Earth's </a:t>
            </a:r>
            <a:r>
              <a:rPr lang="en-US" sz="7200" dirty="0" err="1" smtClean="0">
                <a:solidFill>
                  <a:schemeClr val="accent6">
                    <a:lumMod val="50000"/>
                  </a:schemeClr>
                </a:solidFill>
                <a:latin typeface="Times New Roman" pitchFamily="18" charset="0"/>
                <a:cs typeface="Times New Roman" pitchFamily="18" charset="0"/>
              </a:rPr>
              <a:t>cimate</a:t>
            </a:r>
            <a:r>
              <a:rPr lang="en-US" sz="7200" dirty="0" smtClean="0">
                <a:solidFill>
                  <a:schemeClr val="accent6">
                    <a:lumMod val="50000"/>
                  </a:schemeClr>
                </a:solidFill>
                <a:latin typeface="Times New Roman" pitchFamily="18" charset="0"/>
                <a:cs typeface="Times New Roman" pitchFamily="18" charset="0"/>
              </a:rPr>
              <a:t> is </a:t>
            </a:r>
            <a:r>
              <a:rPr lang="en-US" sz="7200" dirty="0" err="1" smtClean="0">
                <a:solidFill>
                  <a:schemeClr val="accent6">
                    <a:lumMod val="50000"/>
                  </a:schemeClr>
                </a:solidFill>
                <a:latin typeface="Times New Roman" pitchFamily="18" charset="0"/>
                <a:cs typeface="Times New Roman" pitchFamily="18" charset="0"/>
              </a:rPr>
              <a:t>changing,but</a:t>
            </a:r>
            <a:r>
              <a:rPr lang="en-US" sz="7200" dirty="0" smtClean="0">
                <a:solidFill>
                  <a:schemeClr val="accent6">
                    <a:lumMod val="50000"/>
                  </a:schemeClr>
                </a:solidFill>
                <a:latin typeface="Times New Roman" pitchFamily="18" charset="0"/>
                <a:cs typeface="Times New Roman" pitchFamily="18" charset="0"/>
              </a:rPr>
              <a:t> precisely whether we can stop the process is </a:t>
            </a:r>
            <a:r>
              <a:rPr lang="en-US" sz="7200" dirty="0" err="1" smtClean="0">
                <a:solidFill>
                  <a:schemeClr val="accent6">
                    <a:lumMod val="50000"/>
                  </a:schemeClr>
                </a:solidFill>
                <a:latin typeface="Times New Roman" pitchFamily="18" charset="0"/>
                <a:cs typeface="Times New Roman" pitchFamily="18" charset="0"/>
              </a:rPr>
              <a:t>unercertain.Over</a:t>
            </a:r>
            <a:r>
              <a:rPr lang="en-US" sz="7200" dirty="0" smtClean="0">
                <a:solidFill>
                  <a:schemeClr val="accent6">
                    <a:lumMod val="50000"/>
                  </a:schemeClr>
                </a:solidFill>
                <a:latin typeface="Times New Roman" pitchFamily="18" charset="0"/>
                <a:cs typeface="Times New Roman" pitchFamily="18" charset="0"/>
              </a:rPr>
              <a:t> the last century average global temperatures have increased by approximately one degree while in </a:t>
            </a:r>
            <a:r>
              <a:rPr lang="en-US" sz="7200" dirty="0" err="1" smtClean="0">
                <a:solidFill>
                  <a:schemeClr val="accent6">
                    <a:lumMod val="50000"/>
                  </a:schemeClr>
                </a:solidFill>
                <a:latin typeface="Times New Roman" pitchFamily="18" charset="0"/>
                <a:cs typeface="Times New Roman" pitchFamily="18" charset="0"/>
              </a:rPr>
              <a:t>Alaska,North</a:t>
            </a:r>
            <a:r>
              <a:rPr lang="en-US" sz="7200" dirty="0" smtClean="0">
                <a:solidFill>
                  <a:schemeClr val="accent6">
                    <a:lumMod val="50000"/>
                  </a:schemeClr>
                </a:solidFill>
                <a:latin typeface="Times New Roman" pitchFamily="18" charset="0"/>
                <a:cs typeface="Times New Roman" pitchFamily="18" charset="0"/>
              </a:rPr>
              <a:t>-Western Canada and Eastern Russia is believed average temperatures have increased by as much as three to four </a:t>
            </a:r>
            <a:r>
              <a:rPr lang="en-US" sz="7200" dirty="0" err="1" smtClean="0">
                <a:solidFill>
                  <a:schemeClr val="accent6">
                    <a:lumMod val="50000"/>
                  </a:schemeClr>
                </a:solidFill>
                <a:latin typeface="Times New Roman" pitchFamily="18" charset="0"/>
                <a:cs typeface="Times New Roman" pitchFamily="18" charset="0"/>
              </a:rPr>
              <a:t>degrees.In</a:t>
            </a:r>
            <a:r>
              <a:rPr lang="en-US" sz="7200" dirty="0" smtClean="0">
                <a:solidFill>
                  <a:schemeClr val="accent6">
                    <a:lumMod val="50000"/>
                  </a:schemeClr>
                </a:solidFill>
                <a:latin typeface="Times New Roman" pitchFamily="18" charset="0"/>
                <a:cs typeface="Times New Roman" pitchFamily="18" charset="0"/>
              </a:rPr>
              <a:t> the </a:t>
            </a:r>
            <a:r>
              <a:rPr lang="en-US" sz="7200" dirty="0" err="1" smtClean="0">
                <a:solidFill>
                  <a:schemeClr val="accent6">
                    <a:lumMod val="50000"/>
                  </a:schemeClr>
                </a:solidFill>
                <a:latin typeface="Times New Roman" pitchFamily="18" charset="0"/>
                <a:cs typeface="Times New Roman" pitchFamily="18" charset="0"/>
              </a:rPr>
              <a:t>nothen</a:t>
            </a:r>
            <a:r>
              <a:rPr lang="en-US" sz="7200" dirty="0" smtClean="0">
                <a:solidFill>
                  <a:schemeClr val="accent6">
                    <a:lumMod val="50000"/>
                  </a:schemeClr>
                </a:solidFill>
                <a:latin typeface="Times New Roman" pitchFamily="18" charset="0"/>
                <a:cs typeface="Times New Roman" pitchFamily="18" charset="0"/>
              </a:rPr>
              <a:t> hemisphere ,the spring thaw occurs nine days earlier and the winter freeze happens about ten days later than it did 150 years ago and the last two decades have been the warmest ever recorded since the mid-1800s.Global warming has serious repercussions for life on the </a:t>
            </a:r>
            <a:r>
              <a:rPr lang="en-US" sz="7200" dirty="0" err="1" smtClean="0">
                <a:solidFill>
                  <a:schemeClr val="accent6">
                    <a:lumMod val="50000"/>
                  </a:schemeClr>
                </a:solidFill>
                <a:latin typeface="Times New Roman" pitchFamily="18" charset="0"/>
                <a:cs typeface="Times New Roman" pitchFamily="18" charset="0"/>
              </a:rPr>
              <a:t>planet.One</a:t>
            </a:r>
            <a:r>
              <a:rPr lang="en-US" sz="7200" dirty="0" smtClean="0">
                <a:solidFill>
                  <a:schemeClr val="accent6">
                    <a:lumMod val="50000"/>
                  </a:schemeClr>
                </a:solidFill>
                <a:latin typeface="Times New Roman" pitchFamily="18" charset="0"/>
                <a:cs typeface="Times New Roman" pitchFamily="18" charset="0"/>
              </a:rPr>
              <a:t> immediate result is that many animal species are fighting for survival .One example is the polar bear population that lives in Hudson Bay area of Northern Manitoba .The reduction in ice ,as well as a shorter winter season ,means that the bears have a reduced hunting period .For some bears, their yearly food in take has decreased by as much as ten kg. Some of them are not able to survive the summer fast period because they have not stored enough energy to sustain themselves. They need the ice to cover the sea during the winter months so they can hunt for seals ,their main source of </a:t>
            </a:r>
            <a:r>
              <a:rPr lang="en-US" sz="7200" dirty="0" err="1" smtClean="0">
                <a:solidFill>
                  <a:schemeClr val="accent6">
                    <a:lumMod val="50000"/>
                  </a:schemeClr>
                </a:solidFill>
                <a:latin typeface="Times New Roman" pitchFamily="18" charset="0"/>
                <a:cs typeface="Times New Roman" pitchFamily="18" charset="0"/>
              </a:rPr>
              <a:t>food.However,the</a:t>
            </a:r>
            <a:r>
              <a:rPr lang="en-US" sz="7200" dirty="0" smtClean="0">
                <a:solidFill>
                  <a:schemeClr val="accent6">
                    <a:lumMod val="50000"/>
                  </a:schemeClr>
                </a:solidFill>
                <a:latin typeface="Times New Roman" pitchFamily="18" charset="0"/>
                <a:cs typeface="Times New Roman" pitchFamily="18" charset="0"/>
              </a:rPr>
              <a:t> sea ice is melting and breaking up because of global warming. Glaciers and ice bergs are receding and disappearing at alarming rates. Studies suggest that the West Hudson Bay polar bear population has decreased by as much as 20% in just ten </a:t>
            </a:r>
            <a:r>
              <a:rPr lang="en-US" sz="7200" dirty="0" err="1" smtClean="0">
                <a:solidFill>
                  <a:schemeClr val="accent6">
                    <a:lumMod val="50000"/>
                  </a:schemeClr>
                </a:solidFill>
                <a:latin typeface="Times New Roman" pitchFamily="18" charset="0"/>
                <a:cs typeface="Times New Roman" pitchFamily="18" charset="0"/>
              </a:rPr>
              <a:t>years.Warmer</a:t>
            </a:r>
            <a:r>
              <a:rPr lang="en-US" sz="7200" dirty="0" smtClean="0">
                <a:solidFill>
                  <a:schemeClr val="accent6">
                    <a:lumMod val="50000"/>
                  </a:schemeClr>
                </a:solidFill>
                <a:latin typeface="Times New Roman" pitchFamily="18" charset="0"/>
                <a:cs typeface="Times New Roman" pitchFamily="18" charset="0"/>
              </a:rPr>
              <a:t> weather in the region also has a cataclysmic effect on female bears and their maternity </a:t>
            </a:r>
            <a:r>
              <a:rPr lang="en-US" sz="7200" dirty="0" err="1" smtClean="0">
                <a:solidFill>
                  <a:schemeClr val="accent6">
                    <a:lumMod val="50000"/>
                  </a:schemeClr>
                </a:solidFill>
                <a:latin typeface="Times New Roman" pitchFamily="18" charset="0"/>
                <a:cs typeface="Times New Roman" pitchFamily="18" charset="0"/>
              </a:rPr>
              <a:t>dens.Many</a:t>
            </a:r>
            <a:r>
              <a:rPr lang="en-US" sz="7200" dirty="0" smtClean="0">
                <a:solidFill>
                  <a:schemeClr val="accent6">
                    <a:lumMod val="50000"/>
                  </a:schemeClr>
                </a:solidFill>
                <a:latin typeface="Times New Roman" pitchFamily="18" charset="0"/>
                <a:cs typeface="Times New Roman" pitchFamily="18" charset="0"/>
              </a:rPr>
              <a:t> dens collapse in the spring due to heavy rains and trap the </a:t>
            </a:r>
            <a:r>
              <a:rPr lang="en-US" sz="7200" dirty="0" err="1" smtClean="0">
                <a:solidFill>
                  <a:schemeClr val="accent6">
                    <a:lumMod val="50000"/>
                  </a:schemeClr>
                </a:solidFill>
                <a:latin typeface="Times New Roman" pitchFamily="18" charset="0"/>
                <a:cs typeface="Times New Roman" pitchFamily="18" charset="0"/>
              </a:rPr>
              <a:t>mothres</a:t>
            </a:r>
            <a:r>
              <a:rPr lang="en-US" sz="7200" dirty="0" smtClean="0">
                <a:solidFill>
                  <a:schemeClr val="accent6">
                    <a:lumMod val="50000"/>
                  </a:schemeClr>
                </a:solidFill>
                <a:latin typeface="Times New Roman" pitchFamily="18" charset="0"/>
                <a:cs typeface="Times New Roman" pitchFamily="18" charset="0"/>
              </a:rPr>
              <a:t> and their </a:t>
            </a:r>
            <a:r>
              <a:rPr lang="en-US" sz="7200" dirty="0" err="1" smtClean="0">
                <a:solidFill>
                  <a:schemeClr val="accent6">
                    <a:lumMod val="50000"/>
                  </a:schemeClr>
                </a:solidFill>
                <a:latin typeface="Times New Roman" pitchFamily="18" charset="0"/>
                <a:cs typeface="Times New Roman" pitchFamily="18" charset="0"/>
              </a:rPr>
              <a:t>cubs.In</a:t>
            </a:r>
            <a:r>
              <a:rPr lang="en-US" sz="7200" dirty="0" smtClean="0">
                <a:solidFill>
                  <a:schemeClr val="accent6">
                    <a:lumMod val="50000"/>
                  </a:schemeClr>
                </a:solidFill>
                <a:latin typeface="Times New Roman" pitchFamily="18" charset="0"/>
                <a:cs typeface="Times New Roman" pitchFamily="18" charset="0"/>
              </a:rPr>
              <a:t> some </a:t>
            </a:r>
            <a:r>
              <a:rPr lang="en-US" sz="7200" dirty="0" err="1" smtClean="0">
                <a:solidFill>
                  <a:schemeClr val="accent6">
                    <a:lumMod val="50000"/>
                  </a:schemeClr>
                </a:solidFill>
                <a:latin typeface="Times New Roman" pitchFamily="18" charset="0"/>
                <a:cs typeface="Times New Roman" pitchFamily="18" charset="0"/>
              </a:rPr>
              <a:t>instances,the</a:t>
            </a:r>
            <a:r>
              <a:rPr lang="en-US" sz="7200" dirty="0" smtClean="0">
                <a:solidFill>
                  <a:schemeClr val="accent6">
                    <a:lumMod val="50000"/>
                  </a:schemeClr>
                </a:solidFill>
                <a:latin typeface="Times New Roman" pitchFamily="18" charset="0"/>
                <a:cs typeface="Times New Roman" pitchFamily="18" charset="0"/>
              </a:rPr>
              <a:t> increased temperatures melt the </a:t>
            </a:r>
            <a:r>
              <a:rPr lang="en-US" sz="7200" dirty="0" err="1" smtClean="0">
                <a:solidFill>
                  <a:schemeClr val="accent6">
                    <a:lumMod val="50000"/>
                  </a:schemeClr>
                </a:solidFill>
                <a:latin typeface="Times New Roman" pitchFamily="18" charset="0"/>
                <a:cs typeface="Times New Roman" pitchFamily="18" charset="0"/>
              </a:rPr>
              <a:t>frosen</a:t>
            </a:r>
            <a:r>
              <a:rPr lang="en-US" sz="7200" dirty="0" smtClean="0">
                <a:solidFill>
                  <a:schemeClr val="accent6">
                    <a:lumMod val="50000"/>
                  </a:schemeClr>
                </a:solidFill>
                <a:latin typeface="Times New Roman" pitchFamily="18" charset="0"/>
                <a:cs typeface="Times New Roman" pitchFamily="18" charset="0"/>
              </a:rPr>
              <a:t> grown well when the dens are located also causing them to </a:t>
            </a:r>
            <a:r>
              <a:rPr lang="en-US" sz="7200" dirty="0" err="1" smtClean="0">
                <a:solidFill>
                  <a:schemeClr val="accent6">
                    <a:lumMod val="50000"/>
                  </a:schemeClr>
                </a:solidFill>
                <a:latin typeface="Times New Roman" pitchFamily="18" charset="0"/>
                <a:cs typeface="Times New Roman" pitchFamily="18" charset="0"/>
              </a:rPr>
              <a:t>colapse</a:t>
            </a:r>
            <a:r>
              <a:rPr lang="en-US" sz="7200" dirty="0" smtClean="0">
                <a:solidFill>
                  <a:schemeClr val="accent6">
                    <a:lumMod val="50000"/>
                  </a:schemeClr>
                </a:solidFill>
                <a:latin typeface="Times New Roman" pitchFamily="18" charset="0"/>
                <a:cs typeface="Times New Roman" pitchFamily="18" charset="0"/>
              </a:rPr>
              <a:t> unless the mother and cubs are rescued most of this animals </a:t>
            </a:r>
            <a:r>
              <a:rPr lang="en-US" sz="7200" dirty="0" err="1" smtClean="0">
                <a:solidFill>
                  <a:schemeClr val="accent6">
                    <a:lumMod val="50000"/>
                  </a:schemeClr>
                </a:solidFill>
                <a:latin typeface="Times New Roman" pitchFamily="18" charset="0"/>
                <a:cs typeface="Times New Roman" pitchFamily="18" charset="0"/>
              </a:rPr>
              <a:t>die.If</a:t>
            </a:r>
            <a:r>
              <a:rPr lang="en-US" sz="7200" dirty="0" smtClean="0">
                <a:solidFill>
                  <a:schemeClr val="accent6">
                    <a:lumMod val="50000"/>
                  </a:schemeClr>
                </a:solidFill>
                <a:latin typeface="Times New Roman" pitchFamily="18" charset="0"/>
                <a:cs typeface="Times New Roman" pitchFamily="18" charset="0"/>
              </a:rPr>
              <a:t> we continue to do nothing to reduce the </a:t>
            </a:r>
            <a:r>
              <a:rPr lang="en-US" sz="7200" dirty="0" err="1" smtClean="0">
                <a:solidFill>
                  <a:schemeClr val="accent6">
                    <a:lumMod val="50000"/>
                  </a:schemeClr>
                </a:solidFill>
                <a:latin typeface="Times New Roman" pitchFamily="18" charset="0"/>
                <a:cs typeface="Times New Roman" pitchFamily="18" charset="0"/>
              </a:rPr>
              <a:t>smission</a:t>
            </a:r>
            <a:r>
              <a:rPr lang="en-US" sz="7200" dirty="0" smtClean="0">
                <a:solidFill>
                  <a:schemeClr val="accent6">
                    <a:lumMod val="50000"/>
                  </a:schemeClr>
                </a:solidFill>
                <a:latin typeface="Times New Roman" pitchFamily="18" charset="0"/>
                <a:cs typeface="Times New Roman" pitchFamily="18" charset="0"/>
              </a:rPr>
              <a:t> of greenhouse gases and continue to pollute our </a:t>
            </a:r>
            <a:r>
              <a:rPr lang="en-US" sz="7200" dirty="0" err="1" smtClean="0">
                <a:solidFill>
                  <a:schemeClr val="accent6">
                    <a:lumMod val="50000"/>
                  </a:schemeClr>
                </a:solidFill>
                <a:latin typeface="Times New Roman" pitchFamily="18" charset="0"/>
                <a:cs typeface="Times New Roman" pitchFamily="18" charset="0"/>
              </a:rPr>
              <a:t>environment,ice</a:t>
            </a:r>
            <a:r>
              <a:rPr lang="en-US" sz="7200" dirty="0" smtClean="0">
                <a:solidFill>
                  <a:schemeClr val="accent6">
                    <a:lumMod val="50000"/>
                  </a:schemeClr>
                </a:solidFill>
                <a:latin typeface="Times New Roman" pitchFamily="18" charset="0"/>
                <a:cs typeface="Times New Roman" pitchFamily="18" charset="0"/>
              </a:rPr>
              <a:t> conditions in the </a:t>
            </a:r>
            <a:r>
              <a:rPr lang="en-US" sz="7200" dirty="0" err="1" smtClean="0">
                <a:solidFill>
                  <a:schemeClr val="accent6">
                    <a:lumMod val="50000"/>
                  </a:schemeClr>
                </a:solidFill>
                <a:latin typeface="Times New Roman" pitchFamily="18" charset="0"/>
                <a:cs typeface="Times New Roman" pitchFamily="18" charset="0"/>
              </a:rPr>
              <a:t>Hundson</a:t>
            </a:r>
            <a:r>
              <a:rPr lang="en-US" sz="7200" dirty="0" smtClean="0">
                <a:solidFill>
                  <a:schemeClr val="accent6">
                    <a:lumMod val="50000"/>
                  </a:schemeClr>
                </a:solidFill>
                <a:latin typeface="Times New Roman" pitchFamily="18" charset="0"/>
                <a:cs typeface="Times New Roman" pitchFamily="18" charset="0"/>
              </a:rPr>
              <a:t> Bay area will not be able to sustain and support its population of polar bears and we will have forced yet another species into </a:t>
            </a:r>
            <a:r>
              <a:rPr lang="en-US" sz="7200" dirty="0" err="1" smtClean="0">
                <a:solidFill>
                  <a:schemeClr val="accent6">
                    <a:lumMod val="50000"/>
                  </a:schemeClr>
                </a:solidFill>
                <a:latin typeface="Times New Roman" pitchFamily="18" charset="0"/>
                <a:cs typeface="Times New Roman" pitchFamily="18" charset="0"/>
              </a:rPr>
              <a:t>ectinction</a:t>
            </a:r>
            <a:r>
              <a:rPr lang="en-US" sz="7200" dirty="0" smtClean="0">
                <a:solidFill>
                  <a:schemeClr val="accent6">
                    <a:lumMod val="50000"/>
                  </a:schemeClr>
                </a:solidFill>
                <a:latin typeface="Times New Roman" pitchFamily="18" charset="0"/>
                <a:cs typeface="Times New Roman" pitchFamily="18" charset="0"/>
              </a:rPr>
              <a:t>.</a:t>
            </a:r>
            <a:endParaRPr lang="en-US" sz="7200" b="1" dirty="0">
              <a:solidFill>
                <a:schemeClr val="accent6">
                  <a:lumMod val="50000"/>
                </a:schemeClr>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3"/>
          <a:stretch>
            <a:fillRect/>
          </a:stretch>
        </p:blipFill>
        <p:spPr>
          <a:xfrm>
            <a:off x="0" y="0"/>
            <a:ext cx="9144000" cy="68580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endParaRPr lang="en-US" dirty="0" smtClean="0"/>
          </a:p>
          <a:p>
            <a:pPr>
              <a:buNone/>
            </a:pPr>
            <a:r>
              <a:rPr lang="en-US" sz="5800" dirty="0" smtClean="0"/>
              <a:t>                  </a:t>
            </a:r>
          </a:p>
          <a:p>
            <a:pPr>
              <a:buNone/>
            </a:pPr>
            <a:endParaRPr lang="en-US" dirty="0" smtClean="0"/>
          </a:p>
          <a:p>
            <a:pPr>
              <a:buNone/>
            </a:pPr>
            <a:r>
              <a:rPr lang="en-US" sz="3800" dirty="0" smtClean="0">
                <a:solidFill>
                  <a:srgbClr val="7030A0"/>
                </a:solidFill>
                <a:latin typeface="Times New Roman" pitchFamily="18" charset="0"/>
                <a:cs typeface="Times New Roman" pitchFamily="18" charset="0"/>
              </a:rPr>
              <a:t>City farms offer volunteering and training opportunities ,a place to take schoolchildren on an educational </a:t>
            </a:r>
            <a:r>
              <a:rPr lang="en-US" sz="3800" dirty="0" err="1" smtClean="0">
                <a:solidFill>
                  <a:srgbClr val="7030A0"/>
                </a:solidFill>
                <a:latin typeface="Times New Roman" pitchFamily="18" charset="0"/>
                <a:cs typeface="Times New Roman" pitchFamily="18" charset="0"/>
              </a:rPr>
              <a:t>visit,a</a:t>
            </a:r>
            <a:r>
              <a:rPr lang="en-US" sz="3800" dirty="0" smtClean="0">
                <a:solidFill>
                  <a:srgbClr val="7030A0"/>
                </a:solidFill>
                <a:latin typeface="Times New Roman" pitchFamily="18" charset="0"/>
                <a:cs typeface="Times New Roman" pitchFamily="18" charset="0"/>
              </a:rPr>
              <a:t> fun day out for the family and simply the chance to relax and enjoy nature in an urban setting .There are over 60 across the country and 18 in London .Admission is usually free and they attract nearly 3 million visitors each year . They are designed to help children and adults in urban areas to enjoy </a:t>
            </a:r>
            <a:r>
              <a:rPr lang="en-US" sz="3800" dirty="0" err="1" smtClean="0">
                <a:solidFill>
                  <a:srgbClr val="7030A0"/>
                </a:solidFill>
                <a:latin typeface="Times New Roman" pitchFamily="18" charset="0"/>
                <a:cs typeface="Times New Roman" pitchFamily="18" charset="0"/>
              </a:rPr>
              <a:t>natyral</a:t>
            </a:r>
            <a:r>
              <a:rPr lang="en-US" sz="3800" dirty="0" smtClean="0">
                <a:solidFill>
                  <a:srgbClr val="7030A0"/>
                </a:solidFill>
                <a:latin typeface="Times New Roman" pitchFamily="18" charset="0"/>
                <a:cs typeface="Times New Roman" pitchFamily="18" charset="0"/>
              </a:rPr>
              <a:t> environments and learn about wildlife . Most city farms run training courses as well as catering for school visits. Some offer holiday schemes and facilities for various activities such as horse riding. They are managed by the local communities who come together and work to make the farms </a:t>
            </a:r>
            <a:r>
              <a:rPr lang="en-US" sz="3800" dirty="0" err="1" smtClean="0">
                <a:solidFill>
                  <a:srgbClr val="7030A0"/>
                </a:solidFill>
                <a:latin typeface="Times New Roman" pitchFamily="18" charset="0"/>
                <a:cs typeface="Times New Roman" pitchFamily="18" charset="0"/>
              </a:rPr>
              <a:t>successful.Most</a:t>
            </a:r>
            <a:r>
              <a:rPr lang="en-US" sz="3800" dirty="0" smtClean="0">
                <a:solidFill>
                  <a:srgbClr val="7030A0"/>
                </a:solidFill>
                <a:latin typeface="Times New Roman" pitchFamily="18" charset="0"/>
                <a:cs typeface="Times New Roman" pitchFamily="18" charset="0"/>
              </a:rPr>
              <a:t> people who work on them are volunteers who give up their spare time to help out .A variety of traditional farm stock is found on each </a:t>
            </a:r>
            <a:r>
              <a:rPr lang="en-US" sz="3800" dirty="0" err="1" smtClean="0">
                <a:solidFill>
                  <a:srgbClr val="7030A0"/>
                </a:solidFill>
                <a:latin typeface="Times New Roman" pitchFamily="18" charset="0"/>
                <a:cs typeface="Times New Roman" pitchFamily="18" charset="0"/>
              </a:rPr>
              <a:t>farm.These</a:t>
            </a:r>
            <a:r>
              <a:rPr lang="en-US" sz="3800" dirty="0" smtClean="0">
                <a:solidFill>
                  <a:srgbClr val="7030A0"/>
                </a:solidFill>
                <a:latin typeface="Times New Roman" pitchFamily="18" charset="0"/>
                <a:cs typeface="Times New Roman" pitchFamily="18" charset="0"/>
              </a:rPr>
              <a:t> </a:t>
            </a:r>
            <a:r>
              <a:rPr lang="en-US" sz="3800" dirty="0" err="1" smtClean="0">
                <a:solidFill>
                  <a:srgbClr val="7030A0"/>
                </a:solidFill>
                <a:latin typeface="Times New Roman" pitchFamily="18" charset="0"/>
                <a:cs typeface="Times New Roman" pitchFamily="18" charset="0"/>
              </a:rPr>
              <a:t>includcows,sheep,poultry,goats</a:t>
            </a:r>
            <a:r>
              <a:rPr lang="en-US" sz="3800" dirty="0" smtClean="0">
                <a:solidFill>
                  <a:srgbClr val="7030A0"/>
                </a:solidFill>
                <a:latin typeface="Times New Roman" pitchFamily="18" charset="0"/>
                <a:cs typeface="Times New Roman" pitchFamily="18" charset="0"/>
              </a:rPr>
              <a:t> and </a:t>
            </a:r>
            <a:r>
              <a:rPr lang="en-US" sz="3800" dirty="0" err="1" smtClean="0">
                <a:solidFill>
                  <a:srgbClr val="7030A0"/>
                </a:solidFill>
                <a:latin typeface="Times New Roman" pitchFamily="18" charset="0"/>
                <a:cs typeface="Times New Roman" pitchFamily="18" charset="0"/>
              </a:rPr>
              <a:t>horses,all</a:t>
            </a:r>
            <a:r>
              <a:rPr lang="en-US" sz="3800" dirty="0" smtClean="0">
                <a:solidFill>
                  <a:srgbClr val="7030A0"/>
                </a:solidFill>
                <a:latin typeface="Times New Roman" pitchFamily="18" charset="0"/>
                <a:cs typeface="Times New Roman" pitchFamily="18" charset="0"/>
              </a:rPr>
              <a:t> of which are fed and breeds and unusual animals such as </a:t>
            </a:r>
            <a:r>
              <a:rPr lang="en-US" sz="3800" dirty="0" err="1" smtClean="0">
                <a:solidFill>
                  <a:srgbClr val="7030A0"/>
                </a:solidFill>
                <a:latin typeface="Times New Roman" pitchFamily="18" charset="0"/>
                <a:cs typeface="Times New Roman" pitchFamily="18" charset="0"/>
              </a:rPr>
              <a:t>alpacas.When</a:t>
            </a:r>
            <a:r>
              <a:rPr lang="en-US" sz="3800" dirty="0" smtClean="0">
                <a:solidFill>
                  <a:srgbClr val="7030A0"/>
                </a:solidFill>
                <a:latin typeface="Times New Roman" pitchFamily="18" charset="0"/>
                <a:cs typeface="Times New Roman" pitchFamily="18" charset="0"/>
              </a:rPr>
              <a:t> farm staff are </a:t>
            </a:r>
            <a:r>
              <a:rPr lang="en-US" sz="3800" dirty="0" err="1" smtClean="0">
                <a:solidFill>
                  <a:srgbClr val="7030A0"/>
                </a:solidFill>
                <a:latin typeface="Times New Roman" pitchFamily="18" charset="0"/>
                <a:cs typeface="Times New Roman" pitchFamily="18" charset="0"/>
              </a:rPr>
              <a:t>avaiale,visitors</a:t>
            </a:r>
            <a:r>
              <a:rPr lang="en-US" sz="3800" dirty="0" smtClean="0">
                <a:solidFill>
                  <a:srgbClr val="7030A0"/>
                </a:solidFill>
                <a:latin typeface="Times New Roman" pitchFamily="18" charset="0"/>
                <a:cs typeface="Times New Roman" pitchFamily="18" charset="0"/>
              </a:rPr>
              <a:t> are able to touch and hold the animals and if you're there at mealtimes you may even be able to help feed </a:t>
            </a:r>
            <a:r>
              <a:rPr lang="en-US" sz="3800" dirty="0" err="1" smtClean="0">
                <a:solidFill>
                  <a:srgbClr val="7030A0"/>
                </a:solidFill>
                <a:latin typeface="Times New Roman" pitchFamily="18" charset="0"/>
                <a:cs typeface="Times New Roman" pitchFamily="18" charset="0"/>
              </a:rPr>
              <a:t>them.Some</a:t>
            </a:r>
            <a:r>
              <a:rPr lang="en-US" sz="3800" dirty="0" smtClean="0">
                <a:solidFill>
                  <a:srgbClr val="7030A0"/>
                </a:solidFill>
                <a:latin typeface="Times New Roman" pitchFamily="18" charset="0"/>
                <a:cs typeface="Times New Roman" pitchFamily="18" charset="0"/>
              </a:rPr>
              <a:t> farms have large ponds where plant and insects can be seen in their natural </a:t>
            </a:r>
            <a:r>
              <a:rPr lang="en-US" sz="3800" dirty="0" err="1" smtClean="0">
                <a:solidFill>
                  <a:srgbClr val="7030A0"/>
                </a:solidFill>
                <a:latin typeface="Times New Roman" pitchFamily="18" charset="0"/>
                <a:cs typeface="Times New Roman" pitchFamily="18" charset="0"/>
              </a:rPr>
              <a:t>habitats.Of</a:t>
            </a:r>
            <a:r>
              <a:rPr lang="en-US" sz="3800" dirty="0" smtClean="0">
                <a:solidFill>
                  <a:srgbClr val="7030A0"/>
                </a:solidFill>
                <a:latin typeface="Times New Roman" pitchFamily="18" charset="0"/>
                <a:cs typeface="Times New Roman" pitchFamily="18" charset="0"/>
              </a:rPr>
              <a:t> course city farms can be expensive to </a:t>
            </a:r>
            <a:r>
              <a:rPr lang="en-US" sz="3800" dirty="0" err="1" smtClean="0">
                <a:solidFill>
                  <a:srgbClr val="7030A0"/>
                </a:solidFill>
                <a:latin typeface="Times New Roman" pitchFamily="18" charset="0"/>
                <a:cs typeface="Times New Roman" pitchFamily="18" charset="0"/>
              </a:rPr>
              <a:t>run,even</a:t>
            </a:r>
            <a:r>
              <a:rPr lang="en-US" sz="3800" dirty="0" smtClean="0">
                <a:solidFill>
                  <a:srgbClr val="7030A0"/>
                </a:solidFill>
                <a:latin typeface="Times New Roman" pitchFamily="18" charset="0"/>
                <a:cs typeface="Times New Roman" pitchFamily="18" charset="0"/>
              </a:rPr>
              <a:t> if the staff do work for </a:t>
            </a:r>
            <a:r>
              <a:rPr lang="en-US" sz="3800" dirty="0" err="1" smtClean="0">
                <a:solidFill>
                  <a:srgbClr val="7030A0"/>
                </a:solidFill>
                <a:latin typeface="Times New Roman" pitchFamily="18" charset="0"/>
                <a:cs typeface="Times New Roman" pitchFamily="18" charset="0"/>
              </a:rPr>
              <a:t>free.The</a:t>
            </a:r>
            <a:r>
              <a:rPr lang="en-US" sz="3800" dirty="0" smtClean="0">
                <a:solidFill>
                  <a:srgbClr val="7030A0"/>
                </a:solidFill>
                <a:latin typeface="Times New Roman" pitchFamily="18" charset="0"/>
                <a:cs typeface="Times New Roman" pitchFamily="18" charset="0"/>
              </a:rPr>
              <a:t> city farms avoid any financial problems </a:t>
            </a:r>
            <a:r>
              <a:rPr lang="en-US" sz="3800" dirty="0" err="1" smtClean="0">
                <a:solidFill>
                  <a:srgbClr val="7030A0"/>
                </a:solidFill>
                <a:latin typeface="Times New Roman" pitchFamily="18" charset="0"/>
                <a:cs typeface="Times New Roman" pitchFamily="18" charset="0"/>
              </a:rPr>
              <a:t>though,by</a:t>
            </a:r>
            <a:r>
              <a:rPr lang="en-US" sz="3800" dirty="0" smtClean="0">
                <a:solidFill>
                  <a:srgbClr val="7030A0"/>
                </a:solidFill>
                <a:latin typeface="Times New Roman" pitchFamily="18" charset="0"/>
                <a:cs typeface="Times New Roman" pitchFamily="18" charset="0"/>
              </a:rPr>
              <a:t> selling their products to public and the income is used to help provide animal feed tools equipment and so </a:t>
            </a:r>
            <a:r>
              <a:rPr lang="en-US" sz="3800" dirty="0" err="1" smtClean="0">
                <a:solidFill>
                  <a:srgbClr val="7030A0"/>
                </a:solidFill>
                <a:latin typeface="Times New Roman" pitchFamily="18" charset="0"/>
                <a:cs typeface="Times New Roman" pitchFamily="18" charset="0"/>
              </a:rPr>
              <a:t>on.Many</a:t>
            </a:r>
            <a:r>
              <a:rPr lang="en-US" sz="3800" dirty="0" smtClean="0">
                <a:solidFill>
                  <a:srgbClr val="7030A0"/>
                </a:solidFill>
                <a:latin typeface="Times New Roman" pitchFamily="18" charset="0"/>
                <a:cs typeface="Times New Roman" pitchFamily="18" charset="0"/>
              </a:rPr>
              <a:t> farms breeding </a:t>
            </a:r>
            <a:r>
              <a:rPr lang="en-US" sz="3800" dirty="0" err="1" smtClean="0">
                <a:solidFill>
                  <a:srgbClr val="7030A0"/>
                </a:solidFill>
                <a:latin typeface="Times New Roman" pitchFamily="18" charset="0"/>
                <a:cs typeface="Times New Roman" pitchFamily="18" charset="0"/>
              </a:rPr>
              <a:t>programes</a:t>
            </a:r>
            <a:r>
              <a:rPr lang="en-US" sz="3800" dirty="0" smtClean="0">
                <a:solidFill>
                  <a:srgbClr val="7030A0"/>
                </a:solidFill>
                <a:latin typeface="Times New Roman" pitchFamily="18" charset="0"/>
                <a:cs typeface="Times New Roman" pitchFamily="18" charset="0"/>
              </a:rPr>
              <a:t> so they have enough animals to keep the farm stocked and to sell as well</a:t>
            </a:r>
            <a:r>
              <a:rPr lang="en-US" dirty="0" smtClean="0">
                <a:solidFill>
                  <a:srgbClr val="7030A0"/>
                </a:solidFill>
                <a:latin typeface="Times New Roman" pitchFamily="18" charset="0"/>
                <a:cs typeface="Times New Roman" pitchFamily="18" charset="0"/>
              </a:rPr>
              <a:t>.</a:t>
            </a:r>
            <a:endParaRPr lang="en-US" dirty="0">
              <a:solidFill>
                <a:srgbClr val="7030A0"/>
              </a:solidFill>
              <a:latin typeface="Times New Roman" pitchFamily="18" charset="0"/>
              <a:cs typeface="Times New Roman" pitchFamily="18" charset="0"/>
            </a:endParaRPr>
          </a:p>
        </p:txBody>
      </p:sp>
      <p:sp>
        <p:nvSpPr>
          <p:cNvPr id="7" name="Rectangle 6"/>
          <p:cNvSpPr/>
          <p:nvPr/>
        </p:nvSpPr>
        <p:spPr>
          <a:xfrm>
            <a:off x="1066800" y="152400"/>
            <a:ext cx="612251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AmericanTypewriter MediumA" pitchFamily="18" charset="0"/>
              </a:rPr>
              <a:t>Farms in the city </a:t>
            </a:r>
            <a:endParaRPr lang="en-US" sz="40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AmericanTypewriter MediumA"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3"/>
          <a:stretch>
            <a:fillRect/>
          </a:stretch>
        </p:blipFill>
        <p:spPr>
          <a:xfrm>
            <a:off x="0" y="3733800"/>
            <a:ext cx="5181600" cy="3124200"/>
          </a:xfrm>
        </p:spPr>
      </p:pic>
      <p:pic>
        <p:nvPicPr>
          <p:cNvPr id="5" name="Picture 4" descr="farm1.jpg"/>
          <p:cNvPicPr>
            <a:picLocks noChangeAspect="1"/>
          </p:cNvPicPr>
          <p:nvPr/>
        </p:nvPicPr>
        <p:blipFill>
          <a:blip r:embed="rId4"/>
          <a:stretch>
            <a:fillRect/>
          </a:stretch>
        </p:blipFill>
        <p:spPr>
          <a:xfrm>
            <a:off x="0" y="0"/>
            <a:ext cx="9144000" cy="3733800"/>
          </a:xfrm>
          <a:prstGeom prst="rect">
            <a:avLst/>
          </a:prstGeom>
        </p:spPr>
      </p:pic>
      <p:pic>
        <p:nvPicPr>
          <p:cNvPr id="6" name="Picture 5" descr="a.jpg"/>
          <p:cNvPicPr>
            <a:picLocks noChangeAspect="1"/>
          </p:cNvPicPr>
          <p:nvPr/>
        </p:nvPicPr>
        <p:blipFill>
          <a:blip r:embed="rId5"/>
          <a:stretch>
            <a:fillRect/>
          </a:stretch>
        </p:blipFill>
        <p:spPr>
          <a:xfrm>
            <a:off x="5176494" y="3733800"/>
            <a:ext cx="3967506"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e4.jpg"/>
          <p:cNvPicPr>
            <a:picLocks noGrp="1" noChangeAspect="1"/>
          </p:cNvPicPr>
          <p:nvPr>
            <p:ph idx="1"/>
          </p:nvPr>
        </p:nvPicPr>
        <p:blipFill>
          <a:blip r:embed="rId3"/>
          <a:stretch>
            <a:fillRect/>
          </a:stretch>
        </p:blipFill>
        <p:spPr>
          <a:xfrm>
            <a:off x="0" y="0"/>
            <a:ext cx="5334000" cy="6858000"/>
          </a:xfrm>
        </p:spPr>
      </p:pic>
      <p:pic>
        <p:nvPicPr>
          <p:cNvPr id="7" name="Picture 6" descr="e3.jpg"/>
          <p:cNvPicPr>
            <a:picLocks noChangeAspect="1"/>
          </p:cNvPicPr>
          <p:nvPr/>
        </p:nvPicPr>
        <p:blipFill>
          <a:blip r:embed="rId4"/>
          <a:stretch>
            <a:fillRect/>
          </a:stretch>
        </p:blipFill>
        <p:spPr>
          <a:xfrm>
            <a:off x="5334000" y="0"/>
            <a:ext cx="3810000" cy="685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buNone/>
            </a:pPr>
            <a:endPar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endPar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endPar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endPar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endParaRPr lang="en-US" dirty="0" smtClean="0"/>
          </a:p>
          <a:p>
            <a:pPr>
              <a:buNone/>
            </a:pPr>
            <a:r>
              <a:rPr lang="en-US" dirty="0" smtClean="0">
                <a:solidFill>
                  <a:srgbClr val="0000CC"/>
                </a:solidFill>
              </a:rPr>
              <a:t>Ecology is the study of the relationships between living organisms, including humans, and their physical environment; it seeks to understand the vital connections between plants and animals and the world around them. Ecology also provides information about the benefits of ecosystems and how we can use Earth's resources in ways that leave the environment healthy for future generations.</a:t>
            </a:r>
          </a:p>
          <a:p>
            <a:pPr>
              <a:buNone/>
            </a:pPr>
            <a:r>
              <a:rPr lang="en-US" dirty="0" smtClean="0">
                <a:solidFill>
                  <a:srgbClr val="0000CC"/>
                </a:solidFill>
              </a:rPr>
              <a:t>Ecologists study these relationships among organisms and habitats of many different sizes, ranging from the study of microscopic bacteria growing in a fish tank, to the complex interactions between the thousands of plant, animal, and other communities found in a desert.</a:t>
            </a:r>
          </a:p>
          <a:p>
            <a:pPr>
              <a:buNone/>
            </a:pPr>
            <a:r>
              <a:rPr lang="en-US" dirty="0" smtClean="0">
                <a:solidFill>
                  <a:srgbClr val="0000CC"/>
                </a:solidFill>
              </a:rPr>
              <a:t>Ecologists also study many kinds of environments. For example, ecologists may study microbes living in the soil under your feet or animals and plants in a rainforest or the ocean.</a:t>
            </a:r>
          </a:p>
          <a:p>
            <a:pPr>
              <a:buNone/>
            </a:pPr>
            <a:r>
              <a:rPr lang="en-US" dirty="0" smtClean="0"/>
              <a:t> </a:t>
            </a:r>
          </a:p>
          <a:p>
            <a:pPr>
              <a:buNone/>
            </a:pPr>
            <a:r>
              <a:rPr lang="en-US" dirty="0" smtClean="0"/>
              <a:t> </a:t>
            </a:r>
          </a:p>
          <a:p>
            <a:endPar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Rectangle 4"/>
          <p:cNvSpPr/>
          <p:nvPr/>
        </p:nvSpPr>
        <p:spPr>
          <a:xfrm>
            <a:off x="1447800" y="152400"/>
            <a:ext cx="5394426"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00B050"/>
                </a:solidFill>
                <a:effectLst>
                  <a:outerShdw blurRad="63500" dir="3600000" algn="tl" rotWithShape="0">
                    <a:srgbClr val="000000">
                      <a:alpha val="70000"/>
                    </a:srgbClr>
                  </a:outerShdw>
                </a:effectLst>
                <a:latin typeface="AmericanTypewriter MediumA" pitchFamily="18" charset="0"/>
              </a:rPr>
              <a:t>    </a:t>
            </a:r>
            <a:r>
              <a:rPr lang="en-US" sz="54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AmericanTypewriter MediumA" pitchFamily="18" charset="0"/>
              </a:rPr>
              <a:t>Ecology</a:t>
            </a:r>
            <a:r>
              <a:rPr lang="en-US" sz="5400" b="1" cap="none" spc="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AmericanTypewriter MediumA" pitchFamily="18" charset="0"/>
              </a:rPr>
              <a:t>    </a:t>
            </a:r>
            <a:endParaRPr lang="en-US" sz="5400" b="1" cap="none" spc="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AmericanTypewriter MediumA"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2000" dirty="0" smtClean="0"/>
              <a:t>  </a:t>
            </a:r>
          </a:p>
          <a:p>
            <a:pPr>
              <a:buNone/>
            </a:pPr>
            <a:r>
              <a:rPr lang="en-US" sz="2000" b="1" dirty="0" smtClean="0"/>
              <a:t>         </a:t>
            </a:r>
          </a:p>
          <a:p>
            <a:pPr>
              <a:buNone/>
            </a:pPr>
            <a:endParaRPr lang="en-US" sz="2000" dirty="0" smtClean="0"/>
          </a:p>
          <a:p>
            <a:pPr>
              <a:buNone/>
            </a:pPr>
            <a:endParaRPr lang="en-US" sz="2000" dirty="0" smtClean="0"/>
          </a:p>
          <a:p>
            <a:pPr algn="ctr">
              <a:buNone/>
            </a:pPr>
            <a:r>
              <a:rPr lang="en-US" sz="2000" dirty="0" smtClean="0">
                <a:solidFill>
                  <a:srgbClr val="FF0000"/>
                </a:solidFill>
              </a:rPr>
              <a:t> </a:t>
            </a:r>
            <a:r>
              <a:rPr lang="en-US" sz="2000" dirty="0" smtClean="0">
                <a:solidFill>
                  <a:srgbClr val="FF0066"/>
                </a:solidFill>
              </a:rPr>
              <a:t>Mother Earth gives her gifts for all to share,</a:t>
            </a:r>
          </a:p>
          <a:p>
            <a:pPr algn="ctr">
              <a:buNone/>
            </a:pPr>
            <a:r>
              <a:rPr lang="en-US" sz="2000" dirty="0" smtClean="0">
                <a:solidFill>
                  <a:srgbClr val="FF0066"/>
                </a:solidFill>
              </a:rPr>
              <a:t>She gives them freely, yet she's still aware,</a:t>
            </a:r>
          </a:p>
          <a:p>
            <a:pPr algn="ctr">
              <a:buNone/>
            </a:pPr>
            <a:r>
              <a:rPr lang="en-US" sz="2000" dirty="0" smtClean="0">
                <a:solidFill>
                  <a:srgbClr val="FF0066"/>
                </a:solidFill>
              </a:rPr>
              <a:t>That things are changing, perhaps for the worse.</a:t>
            </a:r>
          </a:p>
          <a:p>
            <a:pPr algn="ctr">
              <a:buNone/>
            </a:pPr>
            <a:r>
              <a:rPr lang="en-US" sz="2000" dirty="0" smtClean="0">
                <a:solidFill>
                  <a:srgbClr val="FF0066"/>
                </a:solidFill>
              </a:rPr>
              <a:t>How much more can she give if our future is cursed?</a:t>
            </a:r>
          </a:p>
          <a:p>
            <a:pPr algn="ctr">
              <a:buNone/>
            </a:pPr>
            <a:r>
              <a:rPr lang="en-US" sz="2000" dirty="0" smtClean="0">
                <a:solidFill>
                  <a:srgbClr val="FF0066"/>
                </a:solidFill>
              </a:rPr>
              <a:t>It's way past time to put Mother Earth first,</a:t>
            </a:r>
          </a:p>
          <a:p>
            <a:pPr algn="ctr">
              <a:buNone/>
            </a:pPr>
            <a:r>
              <a:rPr lang="en-US" sz="2000" dirty="0" smtClean="0">
                <a:solidFill>
                  <a:srgbClr val="FF0066"/>
                </a:solidFill>
              </a:rPr>
              <a:t>To clean up the water before we all thirst,</a:t>
            </a:r>
          </a:p>
          <a:p>
            <a:pPr algn="ctr">
              <a:buNone/>
            </a:pPr>
            <a:r>
              <a:rPr lang="en-US" sz="2000" dirty="0" smtClean="0">
                <a:solidFill>
                  <a:srgbClr val="FF0066"/>
                </a:solidFill>
              </a:rPr>
              <a:t>To clean up the air before our lungs sicken,</a:t>
            </a:r>
          </a:p>
          <a:p>
            <a:pPr algn="ctr">
              <a:buNone/>
            </a:pPr>
            <a:r>
              <a:rPr lang="en-US" sz="2000" dirty="0" smtClean="0">
                <a:solidFill>
                  <a:srgbClr val="FF0066"/>
                </a:solidFill>
              </a:rPr>
              <a:t>To renew the soil and feel it quicken.</a:t>
            </a:r>
          </a:p>
          <a:p>
            <a:pPr algn="ctr">
              <a:buNone/>
            </a:pPr>
            <a:r>
              <a:rPr lang="en-US" sz="2000" dirty="0" smtClean="0">
                <a:solidFill>
                  <a:srgbClr val="FF0066"/>
                </a:solidFill>
              </a:rPr>
              <a:t>How long until the point of no return?</a:t>
            </a:r>
          </a:p>
          <a:p>
            <a:pPr algn="ctr">
              <a:buNone/>
            </a:pPr>
            <a:r>
              <a:rPr lang="en-US" sz="2000" dirty="0" smtClean="0">
                <a:solidFill>
                  <a:srgbClr val="FF0066"/>
                </a:solidFill>
              </a:rPr>
              <a:t>How much longer until we all finally learn,</a:t>
            </a:r>
          </a:p>
          <a:p>
            <a:pPr algn="ctr">
              <a:buNone/>
            </a:pPr>
            <a:r>
              <a:rPr lang="en-US" sz="2000" dirty="0" smtClean="0">
                <a:solidFill>
                  <a:srgbClr val="FF0066"/>
                </a:solidFill>
              </a:rPr>
              <a:t>That to this task we all must rise.</a:t>
            </a:r>
          </a:p>
          <a:p>
            <a:pPr algn="ctr">
              <a:buNone/>
            </a:pPr>
            <a:r>
              <a:rPr lang="en-US" sz="2000" dirty="0" smtClean="0">
                <a:solidFill>
                  <a:srgbClr val="FF0066"/>
                </a:solidFill>
              </a:rPr>
              <a:t>And stop abusing Mother Earth before she dies.</a:t>
            </a:r>
          </a:p>
          <a:p>
            <a:pPr>
              <a:buNone/>
            </a:pPr>
            <a:endParaRPr lang="en-US" sz="2000" dirty="0">
              <a:solidFill>
                <a:srgbClr val="FF0066"/>
              </a:solidFill>
            </a:endParaRPr>
          </a:p>
        </p:txBody>
      </p:sp>
      <p:sp>
        <p:nvSpPr>
          <p:cNvPr id="7" name="Rectangle 6"/>
          <p:cNvSpPr/>
          <p:nvPr/>
        </p:nvSpPr>
        <p:spPr>
          <a:xfrm>
            <a:off x="2057400" y="304800"/>
            <a:ext cx="4415696"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rgbClr val="00B050"/>
                </a:solidFill>
                <a:latin typeface="Aardvark Cafe" pitchFamily="2" charset="0"/>
              </a:rPr>
              <a:t>Mother Earth's Gifts</a:t>
            </a:r>
            <a:endParaRPr lang="en-US" sz="4400" b="1" dirty="0">
              <a:ln/>
              <a:solidFill>
                <a:srgbClr val="00B050"/>
              </a:solidFill>
              <a:latin typeface="Aardvark Cafe" pitchFamily="2" charset="0"/>
            </a:endParaRPr>
          </a:p>
        </p:txBody>
      </p:sp>
    </p:spTree>
  </p:cSld>
  <p:clrMapOvr>
    <a:masterClrMapping/>
  </p:clrMapOvr>
  <p:transition>
    <p:newsfla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ES.jpg"/>
          <p:cNvPicPr>
            <a:picLocks noGrp="1" noChangeAspect="1"/>
          </p:cNvPicPr>
          <p:nvPr>
            <p:ph idx="1"/>
          </p:nvPr>
        </p:nvPicPr>
        <p:blipFill>
          <a:blip r:embed="rId3"/>
          <a:stretch>
            <a:fillRect/>
          </a:stretch>
        </p:blipFill>
        <p:spPr>
          <a:xfrm>
            <a:off x="1600200" y="0"/>
            <a:ext cx="7239000" cy="4587089"/>
          </a:xfrm>
          <a:prstGeom prst="cloudCallout">
            <a:avLst/>
          </a:prstGeom>
        </p:spPr>
      </p:pic>
      <p:pic>
        <p:nvPicPr>
          <p:cNvPr id="18" name="Picture 17" descr="images.png"/>
          <p:cNvPicPr>
            <a:picLocks noChangeAspect="1"/>
          </p:cNvPicPr>
          <p:nvPr/>
        </p:nvPicPr>
        <p:blipFill>
          <a:blip r:embed="rId4"/>
          <a:stretch>
            <a:fillRect/>
          </a:stretch>
        </p:blipFill>
        <p:spPr>
          <a:xfrm>
            <a:off x="1295400" y="4343400"/>
            <a:ext cx="2514600" cy="2514600"/>
          </a:xfrm>
          <a:prstGeom prst="ellipse">
            <a:avLst/>
          </a:prstGeom>
        </p:spPr>
      </p:pic>
      <p:sp>
        <p:nvSpPr>
          <p:cNvPr id="22" name="Rectangle 21"/>
          <p:cNvSpPr/>
          <p:nvPr/>
        </p:nvSpPr>
        <p:spPr>
          <a:xfrm>
            <a:off x="2667000" y="762000"/>
            <a:ext cx="5427155" cy="2308324"/>
          </a:xfrm>
          <a:prstGeom prst="rect">
            <a:avLst/>
          </a:prstGeom>
          <a:noFill/>
        </p:spPr>
        <p:txBody>
          <a:bodyPr wrap="square" lIns="91440" tIns="45720" rIns="91440" bIns="45720">
            <a:spAutoFit/>
          </a:bodyPr>
          <a:lstStyle/>
          <a:p>
            <a:pPr algn="ctr"/>
            <a:r>
              <a:rPr lang="en-US" sz="4800" b="1" dirty="0" smtClean="0">
                <a:ln w="10541" cmpd="sng">
                  <a:solidFill>
                    <a:schemeClr val="accent1">
                      <a:shade val="88000"/>
                      <a:satMod val="110000"/>
                    </a:schemeClr>
                  </a:solidFill>
                  <a:prstDash val="solid"/>
                </a:ln>
                <a:solidFill>
                  <a:srgbClr val="FF3300"/>
                </a:solidFill>
                <a:latin typeface="Aardvark Cafe" pitchFamily="2" charset="0"/>
              </a:rPr>
              <a:t>Small Actions </a:t>
            </a:r>
          </a:p>
          <a:p>
            <a:pPr algn="ctr"/>
            <a:r>
              <a:rPr lang="en-US" sz="4800" b="1" dirty="0" smtClean="0">
                <a:ln w="10541" cmpd="sng">
                  <a:solidFill>
                    <a:schemeClr val="accent1">
                      <a:shade val="88000"/>
                      <a:satMod val="110000"/>
                    </a:schemeClr>
                  </a:solidFill>
                  <a:prstDash val="solid"/>
                </a:ln>
                <a:solidFill>
                  <a:srgbClr val="FF3300"/>
                </a:solidFill>
                <a:latin typeface="Aardvark Cafe" pitchFamily="2" charset="0"/>
              </a:rPr>
              <a:t>=</a:t>
            </a:r>
            <a:r>
              <a:rPr lang="en-US" sz="4800" b="1" baseline="0" dirty="0" smtClean="0">
                <a:ln w="10541" cmpd="sng">
                  <a:solidFill>
                    <a:schemeClr val="accent1">
                      <a:shade val="88000"/>
                      <a:satMod val="110000"/>
                    </a:schemeClr>
                  </a:solidFill>
                  <a:prstDash val="solid"/>
                </a:ln>
                <a:solidFill>
                  <a:srgbClr val="FF3300"/>
                </a:solidFill>
                <a:latin typeface="Aardvark Cafe" pitchFamily="2" charset="0"/>
              </a:rPr>
              <a:t> </a:t>
            </a:r>
          </a:p>
          <a:p>
            <a:pPr algn="ctr"/>
            <a:r>
              <a:rPr lang="en-US" sz="4800" b="1" baseline="0" dirty="0" smtClean="0">
                <a:ln w="10541" cmpd="sng">
                  <a:solidFill>
                    <a:schemeClr val="accent1">
                      <a:shade val="88000"/>
                      <a:satMod val="110000"/>
                    </a:schemeClr>
                  </a:solidFill>
                  <a:prstDash val="solid"/>
                </a:ln>
                <a:solidFill>
                  <a:srgbClr val="FF3300"/>
                </a:solidFill>
                <a:latin typeface="Aardvark Cafe" pitchFamily="2" charset="0"/>
              </a:rPr>
              <a:t>Big Changes</a:t>
            </a:r>
            <a:endParaRPr lang="en-US" sz="4800" b="1" dirty="0">
              <a:ln w="10541" cmpd="sng">
                <a:solidFill>
                  <a:schemeClr val="accent1">
                    <a:shade val="88000"/>
                    <a:satMod val="110000"/>
                  </a:schemeClr>
                </a:solidFill>
                <a:prstDash val="solid"/>
              </a:ln>
              <a:solidFill>
                <a:srgbClr val="FF3300"/>
              </a:solidFill>
              <a:latin typeface="Aardvark Cafe"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kkhhh.jpg">
            <a:hlinkClick r:id="" action="ppaction://noaction" highlightClick="1"/>
          </p:cNvPr>
          <p:cNvPicPr>
            <a:picLocks noGrp="1" noChangeAspect="1"/>
          </p:cNvPicPr>
          <p:nvPr>
            <p:ph idx="1"/>
          </p:nvPr>
        </p:nvPicPr>
        <p:blipFill>
          <a:blip r:embed="rId3"/>
          <a:stretch>
            <a:fillRect/>
          </a:stretch>
        </p:blipFill>
        <p:spPr>
          <a:xfrm>
            <a:off x="0" y="0"/>
            <a:ext cx="9144000" cy="6858000"/>
          </a:xfrm>
          <a:prstGeom prst="ellipse">
            <a:avLst/>
          </a:prstGeom>
        </p:spPr>
      </p:pic>
      <p:sp>
        <p:nvSpPr>
          <p:cNvPr id="5" name="Rectangle 4"/>
          <p:cNvSpPr/>
          <p:nvPr/>
        </p:nvSpPr>
        <p:spPr>
          <a:xfrm>
            <a:off x="685800" y="1981200"/>
            <a:ext cx="7924800" cy="2585323"/>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PrincetownD" pitchFamily="82" charset="0"/>
              </a:rPr>
              <a:t>Save the</a:t>
            </a:r>
            <a:r>
              <a:rPr lang="en-US" sz="5400" b="1" cap="all" spc="0" baseline="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PrincetownD" pitchFamily="82" charset="0"/>
              </a:rPr>
              <a:t> EARTH </a:t>
            </a:r>
          </a:p>
          <a:p>
            <a:pPr algn="ctr"/>
            <a:r>
              <a:rPr lang="en-US" sz="5400" b="1" cap="all" spc="0" baseline="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PrincetownD" pitchFamily="82" charset="0"/>
              </a:rPr>
              <a:t> it’s the only planet </a:t>
            </a:r>
          </a:p>
          <a:p>
            <a:pPr algn="ctr"/>
            <a:r>
              <a:rPr lang="en-US" sz="5400" b="1" cap="all" spc="0" baseline="0"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PrincetownD" pitchFamily="82" charset="0"/>
              </a:rPr>
              <a:t>with LIFE ! </a:t>
            </a:r>
            <a:endParaRPr lang="en-US" sz="5400" b="1" cap="all" spc="0"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PrincetownD"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2.jpg"/>
          <p:cNvPicPr>
            <a:picLocks noGrp="1" noChangeAspect="1"/>
          </p:cNvPicPr>
          <p:nvPr>
            <p:ph idx="1"/>
          </p:nvPr>
        </p:nvPicPr>
        <p:blipFill>
          <a:blip r:embed="rId3"/>
          <a:stretch>
            <a:fillRect/>
          </a:stretch>
        </p:blipFill>
        <p:spPr>
          <a:xfrm>
            <a:off x="0" y="0"/>
            <a:ext cx="5029200" cy="6858000"/>
          </a:xfrm>
        </p:spPr>
      </p:pic>
      <p:pic>
        <p:nvPicPr>
          <p:cNvPr id="5" name="Picture 4" descr="e1.jpg"/>
          <p:cNvPicPr>
            <a:picLocks noChangeAspect="1"/>
          </p:cNvPicPr>
          <p:nvPr/>
        </p:nvPicPr>
        <p:blipFill>
          <a:blip r:embed="rId4"/>
          <a:stretch>
            <a:fillRect/>
          </a:stretch>
        </p:blipFill>
        <p:spPr>
          <a:xfrm>
            <a:off x="4953000" y="0"/>
            <a:ext cx="4191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ld-envernment-day-0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fontAlgn="base">
              <a:buNone/>
            </a:pPr>
            <a:endParaRPr lang="en-US" sz="1600" dirty="0" smtClean="0">
              <a:hlinkClick r:id="rId3" tooltip="Pollution"/>
            </a:endParaRPr>
          </a:p>
          <a:p>
            <a:pPr fontAlgn="base">
              <a:buNone/>
            </a:pPr>
            <a:endParaRPr lang="en-US" sz="1600" dirty="0" smtClean="0">
              <a:hlinkClick r:id="rId3" tooltip="Pollution"/>
            </a:endParaRPr>
          </a:p>
          <a:p>
            <a:pPr fontAlgn="base">
              <a:buNone/>
            </a:pPr>
            <a:endParaRPr lang="en-US" sz="1600" dirty="0" smtClean="0"/>
          </a:p>
          <a:p>
            <a:pPr fontAlgn="base">
              <a:buNone/>
            </a:pPr>
            <a:endParaRPr lang="en-US" sz="1600" dirty="0" smtClean="0"/>
          </a:p>
          <a:p>
            <a:pPr fontAlgn="base">
              <a:buNone/>
            </a:pPr>
            <a:endParaRPr lang="en-US" sz="1600" dirty="0" smtClean="0">
              <a:solidFill>
                <a:srgbClr val="FFFF00"/>
              </a:solidFill>
            </a:endParaRPr>
          </a:p>
          <a:p>
            <a:pPr fontAlgn="base">
              <a:buNone/>
            </a:pPr>
            <a:r>
              <a:rPr lang="en-US" sz="1600" dirty="0" smtClean="0">
                <a:solidFill>
                  <a:srgbClr val="002060"/>
                </a:solidFill>
              </a:rPr>
              <a:t>Pollution , we hear it every other day at school, college and read about it in newspapers. </a:t>
            </a:r>
          </a:p>
          <a:p>
            <a:pPr fontAlgn="base">
              <a:buNone/>
            </a:pPr>
            <a:r>
              <a:rPr lang="en-US" sz="1600" dirty="0" smtClean="0">
                <a:solidFill>
                  <a:srgbClr val="FF0000"/>
                </a:solidFill>
              </a:rPr>
              <a:t>So what is it?</a:t>
            </a:r>
          </a:p>
          <a:p>
            <a:pPr fontAlgn="base">
              <a:buNone/>
            </a:pPr>
            <a:r>
              <a:rPr lang="en-US" sz="1600" dirty="0" smtClean="0">
                <a:solidFill>
                  <a:srgbClr val="002060"/>
                </a:solidFill>
              </a:rPr>
              <a:t>Pollution occurs when pollutants contaminate the natural surroundings; which brings about changes that affect our normal lifestyles adversely. Pollutants are the key elements or components of pollution which are generally waste materials of different forms. Pollution disturbs our ecosystem and the balance in the environment. With modernization and development in our lives pollution has reached its peak; giving rise to global warming and human illness.</a:t>
            </a:r>
          </a:p>
          <a:p>
            <a:pPr fontAlgn="base">
              <a:buNone/>
            </a:pPr>
            <a:r>
              <a:rPr lang="en-US" sz="1600" dirty="0" smtClean="0">
                <a:solidFill>
                  <a:srgbClr val="002060"/>
                </a:solidFill>
              </a:rPr>
              <a:t>Pollution occurs in different forms; air, water, soil, radioactive, noise, heat/ thermal and light. Every form of pollution has two sources of occurrence; the point and the non-point sources. The point sources are easy to identify, monitor and control, whereas the non-point sources are hard to control.  </a:t>
            </a:r>
          </a:p>
          <a:p>
            <a:pPr fontAlgn="base">
              <a:buNone/>
            </a:pPr>
            <a:r>
              <a:rPr lang="en-US" sz="1600" dirty="0" smtClean="0">
                <a:solidFill>
                  <a:srgbClr val="FF0066"/>
                </a:solidFill>
              </a:rPr>
              <a:t>Let us discuss the different types of pollutions, their causes and effects on mankind and the environment as a whole.</a:t>
            </a:r>
            <a:endParaRPr lang="en-US" sz="1600" dirty="0">
              <a:solidFill>
                <a:srgbClr val="FF0066"/>
              </a:solidFill>
            </a:endParaRPr>
          </a:p>
        </p:txBody>
      </p:sp>
      <p:sp>
        <p:nvSpPr>
          <p:cNvPr id="4" name="Rectangle 3"/>
          <p:cNvSpPr/>
          <p:nvPr/>
        </p:nvSpPr>
        <p:spPr>
          <a:xfrm>
            <a:off x="162054" y="228600"/>
            <a:ext cx="7093610"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What is the pollution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llutions.jpg"/>
          <p:cNvPicPr>
            <a:picLocks noChangeAspect="1"/>
          </p:cNvPicPr>
          <p:nvPr/>
        </p:nvPicPr>
        <p:blipFill>
          <a:blip r:embed="rId3"/>
          <a:stretch>
            <a:fillRect/>
          </a:stretch>
        </p:blipFill>
        <p:spPr>
          <a:xfrm>
            <a:off x="1" y="0"/>
            <a:ext cx="9144000" cy="6858000"/>
          </a:xfrm>
          <a:prstGeom prst="rect">
            <a:avLst/>
          </a:prstGeom>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1238</TotalTime>
  <Words>2284</Words>
  <Application>Microsoft Office PowerPoint</Application>
  <PresentationFormat>On-screen Show (4:3)</PresentationFormat>
  <Paragraphs>361</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Flow</vt:lpstr>
      <vt:lpstr>   Subject  :  English .  Topic  :  PROTECT  the ENVIRONMENT .  Class :  VII/I .   Worked by : Xhesilda Leti , Selma Gashi , Xhiberta Leka , Paula Nuzi , Artiola Sinanasi, Armend Gjuta, Klevis Cenalia, Kristian Ndreu, Alesio Neli .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Subject : English   Topic : Protect the environment (ambientalist )  Class: VII/1  Worked by :Xhesilda Leti , Selma Gashi , Xhiberta Leka , Paula Nuzi ,  Artjola Sinanasi ,  </dc:title>
  <dc:creator>SATURN-PC</dc:creator>
  <cp:lastModifiedBy>SATURN-PC</cp:lastModifiedBy>
  <cp:revision>137</cp:revision>
  <dcterms:created xsi:type="dcterms:W3CDTF">2015-01-30T13:40:51Z</dcterms:created>
  <dcterms:modified xsi:type="dcterms:W3CDTF">2015-04-02T21:17:21Z</dcterms:modified>
</cp:coreProperties>
</file>