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5" r:id="rId2"/>
    <p:sldId id="267" r:id="rId3"/>
    <p:sldId id="257" r:id="rId4"/>
    <p:sldId id="263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7" r:id="rId14"/>
    <p:sldId id="275" r:id="rId15"/>
    <p:sldId id="278" r:id="rId16"/>
    <p:sldId id="276" r:id="rId17"/>
    <p:sldId id="279" r:id="rId18"/>
    <p:sldId id="280" r:id="rId19"/>
    <p:sldId id="281" r:id="rId20"/>
    <p:sldId id="282" r:id="rId21"/>
    <p:sldId id="283" r:id="rId22"/>
    <p:sldId id="306" r:id="rId23"/>
    <p:sldId id="307" r:id="rId24"/>
    <p:sldId id="284" r:id="rId25"/>
    <p:sldId id="285" r:id="rId26"/>
    <p:sldId id="286" r:id="rId27"/>
    <p:sldId id="287" r:id="rId28"/>
    <p:sldId id="308" r:id="rId29"/>
    <p:sldId id="289" r:id="rId30"/>
    <p:sldId id="288" r:id="rId31"/>
    <p:sldId id="290" r:id="rId32"/>
    <p:sldId id="291" r:id="rId33"/>
    <p:sldId id="295" r:id="rId34"/>
    <p:sldId id="293" r:id="rId35"/>
    <p:sldId id="294" r:id="rId36"/>
    <p:sldId id="292" r:id="rId37"/>
    <p:sldId id="298" r:id="rId38"/>
    <p:sldId id="296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10" r:id="rId47"/>
    <p:sldId id="30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178"/>
    <a:srgbClr val="4AAC99"/>
    <a:srgbClr val="BDCD23"/>
    <a:srgbClr val="D5A41B"/>
    <a:srgbClr val="1FD180"/>
    <a:srgbClr val="32BEA7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56" autoAdjust="0"/>
  </p:normalViewPr>
  <p:slideViewPr>
    <p:cSldViewPr>
      <p:cViewPr>
        <p:scale>
          <a:sx n="78" d="100"/>
          <a:sy n="78" d="100"/>
        </p:scale>
        <p:origin x="-269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BFCB6-EC7F-4459-B480-E05D0624662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40A167-5CB1-4FED-AEA7-6D9888DF3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BFCB6-EC7F-4459-B480-E05D0624662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40A167-5CB1-4FED-AEA7-6D9888DF3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BFCB6-EC7F-4459-B480-E05D0624662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40A167-5CB1-4FED-AEA7-6D9888DF3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BFCB6-EC7F-4459-B480-E05D0624662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40A167-5CB1-4FED-AEA7-6D9888DF3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BFCB6-EC7F-4459-B480-E05D0624662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40A167-5CB1-4FED-AEA7-6D9888DF3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BFCB6-EC7F-4459-B480-E05D0624662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40A167-5CB1-4FED-AEA7-6D9888DF3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BFCB6-EC7F-4459-B480-E05D0624662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40A167-5CB1-4FED-AEA7-6D9888DF3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BFCB6-EC7F-4459-B480-E05D0624662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40A167-5CB1-4FED-AEA7-6D9888DF3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BFCB6-EC7F-4459-B480-E05D0624662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40A167-5CB1-4FED-AEA7-6D9888DF3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BFCB6-EC7F-4459-B480-E05D0624662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40A167-5CB1-4FED-AEA7-6D9888DF3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BFCB6-EC7F-4459-B480-E05D0624662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40A167-5CB1-4FED-AEA7-6D9888DF3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1BFCB6-EC7F-4459-B480-E05D0624662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40A167-5CB1-4FED-AEA7-6D9888DF3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iki/Durr%C3%ABsi" TargetMode="External"/><Relationship Id="rId2" Type="http://schemas.openxmlformats.org/officeDocument/2006/relationships/hyperlink" Target="https://sq.wikipedia.org/wiki/Ngushtica_e_Otrant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q.wikipedia.org/wiki/Vlor%C3%AB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sq.wikipedia.org/wiki/Organizata_Bot%C3%ABrore_e_Tregtis%C3%AB" TargetMode="External"/><Relationship Id="rId3" Type="http://schemas.openxmlformats.org/officeDocument/2006/relationships/hyperlink" Target="https://sq.wikipedia.org/wiki/K%C3%ABshilli_i_Evrop%C3%ABs" TargetMode="External"/><Relationship Id="rId7" Type="http://schemas.openxmlformats.org/officeDocument/2006/relationships/hyperlink" Target="https://sq.wikipedia.org/wiki/Fondi_Monetar_Nd%C3%ABrkomb%C3%ABtar" TargetMode="External"/><Relationship Id="rId2" Type="http://schemas.openxmlformats.org/officeDocument/2006/relationships/hyperlink" Target="https://sq.wikipedia.org/wiki/Organizata_e_Kombeve_t%C3%AB_Bashkua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q.wikipedia.org/wiki/Organizata_p%C3%ABr_Siguri_dhe_Bashk%C3%ABpunim_n%C3%AB_Evrop%C3%AB" TargetMode="External"/><Relationship Id="rId5" Type="http://schemas.openxmlformats.org/officeDocument/2006/relationships/hyperlink" Target="https://sq.wikipedia.org/wiki/Organizata_e_Bashk%C3%ABpunimit_Islamik" TargetMode="External"/><Relationship Id="rId4" Type="http://schemas.openxmlformats.org/officeDocument/2006/relationships/hyperlink" Target="https://sq.wikipedia.org/wiki/NATO" TargetMode="External"/><Relationship Id="rId9" Type="http://schemas.openxmlformats.org/officeDocument/2006/relationships/hyperlink" Target="https://sq.wikipedia.org/w/index.php?title=La_Francophonie&amp;action=edit&amp;redlink=1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european_union_flag_stars_europe_texture_50952_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0"/>
            <a:ext cx="81534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Albertus Medium" pitchFamily="34" charset="0"/>
              </a:rPr>
              <a:t>1999-Traktati </a:t>
            </a:r>
            <a:r>
              <a:rPr lang="en-US" sz="2800" dirty="0" err="1" smtClean="0">
                <a:solidFill>
                  <a:srgbClr val="FF0000"/>
                </a:solidFill>
                <a:latin typeface="Albertus Medium" pitchFamily="34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lbertus Medium" pitchFamily="34" charset="0"/>
              </a:rPr>
              <a:t>Amsterdamit: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Ndryshohen</a:t>
            </a:r>
            <a:r>
              <a:rPr lang="en-US" sz="2400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rinumërtohen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traktatet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BE-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KE-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lbertus Medium" pitchFamily="34" charset="0"/>
              </a:rPr>
              <a:t>2003-Traktati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Albertus Medium" pitchFamily="34" charset="0"/>
              </a:rPr>
              <a:t>Nicës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lbertus Medium" pitchFamily="34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Pas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zgjerimit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25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Shtete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Anëtare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reformohen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institucionet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me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qëllim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që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Bashkimi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mund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funksionojë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mënyrë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eficiente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. 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Traktati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Nicës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Traktati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Bashkimit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Traktati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Romës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 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bashkohen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instrument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vetëm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konsoliduar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r>
              <a:rPr lang="en-US" sz="3000" dirty="0" smtClean="0">
                <a:solidFill>
                  <a:srgbClr val="C00000"/>
                </a:solidFill>
                <a:latin typeface="Albertus Medium" pitchFamily="34" charset="0"/>
              </a:rPr>
              <a:t>2009- </a:t>
            </a:r>
            <a:r>
              <a:rPr lang="en-US" sz="3000" dirty="0" err="1" smtClean="0">
                <a:solidFill>
                  <a:srgbClr val="C00000"/>
                </a:solidFill>
                <a:latin typeface="Albertus Medium" pitchFamily="34" charset="0"/>
              </a:rPr>
              <a:t>Traktati</a:t>
            </a:r>
            <a:r>
              <a:rPr lang="en-US" sz="3000" dirty="0" smtClean="0">
                <a:solidFill>
                  <a:srgbClr val="C00000"/>
                </a:solidFill>
                <a:latin typeface="Albertus Medium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Albertus Medium" pitchFamily="34" charset="0"/>
              </a:rPr>
              <a:t>i</a:t>
            </a:r>
            <a:r>
              <a:rPr lang="en-US" sz="3000" dirty="0" smtClean="0">
                <a:solidFill>
                  <a:srgbClr val="C00000"/>
                </a:solidFill>
                <a:latin typeface="Albertus Medium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Albertus Medium" pitchFamily="34" charset="0"/>
              </a:rPr>
              <a:t>Lisbonës</a:t>
            </a:r>
            <a:r>
              <a:rPr lang="en-US" sz="3000" dirty="0" smtClean="0">
                <a:solidFill>
                  <a:srgbClr val="C00000"/>
                </a:solidFill>
                <a:latin typeface="Albertus Medium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Ky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traktat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bën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BE-ne: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eficiente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procese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thjeshta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, president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përhershëm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Këshillit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 .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demokratike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rol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përforcuar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Parlamentin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parlamentet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kombëtare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, “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Iniciativa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Qytetarëve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”, 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Kapitulli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Drejtave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Themelore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 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transparente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qartëson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rolet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përkatëse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akses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publik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gjerë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dokumentacion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takime</a:t>
            </a:r>
            <a:endParaRPr lang="en-US" sz="2400" dirty="0" smtClean="0">
              <a:solidFill>
                <a:srgbClr val="002060"/>
              </a:solidFill>
              <a:latin typeface="Albertus Medium" pitchFamily="34" charset="0"/>
            </a:endParaRPr>
          </a:p>
          <a:p>
            <a:pPr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bashkuar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arenën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botërore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Përfaqësuesi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Lartë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Politikën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Jashtme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 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sigurt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Mundësi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reja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luftuar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terrorizmin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ndryshimet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klimaterike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sigurimin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energjisë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  <a:latin typeface="Albertus Medium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u="sng" dirty="0" smtClean="0">
                <a:solidFill>
                  <a:srgbClr val="00B050"/>
                </a:solidFill>
                <a:effectLst/>
                <a:latin typeface="Albertus Medium" pitchFamily="34" charset="0"/>
              </a:rPr>
              <a:t>INSTITUCIONET EVROPIANE</a:t>
            </a:r>
            <a:r>
              <a:rPr lang="en-US" sz="4000" dirty="0" smtClean="0">
                <a:effectLst/>
                <a:latin typeface="Albertus Medium" pitchFamily="34" charset="0"/>
              </a:rPr>
              <a:t/>
            </a:r>
            <a:br>
              <a:rPr lang="en-US" sz="4000" dirty="0" smtClean="0">
                <a:effectLst/>
                <a:latin typeface="Albertus Medium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Institucionet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e BE-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nuk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janë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organizuara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sipas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ndarjes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tradicionale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qeverisëse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: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legjislative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ekzekutive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gjyqësore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administrative.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vend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kësaj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funksionet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ndryshme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janë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bashkërenduar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. 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Institucionet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e BE-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si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Komisioni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Këshilli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BE-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Parlamenti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bashkërisht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hartojnë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miratojnë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politika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ligje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që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zbatohen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gjithë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BE-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Kështu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vetëm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Komisioni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ka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drejtën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propozojë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ligje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reja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ndërsa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Parlamenti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Këshilli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miraton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ato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Kompetencat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përgjegjësitë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këtyre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institucioneve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përcaktohen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traktatet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lbertus Medium" pitchFamily="34" charset="0"/>
              </a:rPr>
              <a:t>përkatëse</a:t>
            </a:r>
            <a:r>
              <a:rPr lang="en-US" sz="3300" dirty="0" smtClean="0">
                <a:solidFill>
                  <a:srgbClr val="002060"/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err="1" smtClean="0">
                <a:solidFill>
                  <a:srgbClr val="0070C0"/>
                </a:solidFill>
                <a:effectLst/>
                <a:latin typeface="Albertus Medium" pitchFamily="34" charset="0"/>
              </a:rPr>
              <a:t>Parlamenti</a:t>
            </a:r>
            <a:r>
              <a:rPr lang="en-US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  <a:effectLst/>
                <a:latin typeface="Albertus Medium" pitchFamily="34" charset="0"/>
              </a:rPr>
              <a:t>Evropian</a:t>
            </a:r>
            <a:r>
              <a:rPr lang="en-US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  <a:t>   </a:t>
            </a:r>
            <a:br>
              <a:rPr lang="en-US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</a:br>
            <a:endParaRPr lang="en-US" u="sng" dirty="0">
              <a:solidFill>
                <a:srgbClr val="0070C0"/>
              </a:solidFill>
              <a:effectLst/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Zgjidhet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çdo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pesë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vite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populli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Bashkimit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përfaqësuar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interesat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tyre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Detyra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kryesore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Parlamentit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miratimi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ligjeve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evropiane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bazë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propozimeve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paraqitura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Komisioni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Këtë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përgjegjësi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Parlamenti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ndanë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Këshillin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Bashkimit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Parlamenti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Këshilli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gjithashtu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kanë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kompetenca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përbashkëta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miratimin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buxhetin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vjetor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BE-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Takimet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kryesore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Parlamentit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mbahen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Strasburg (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Francë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)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tjerat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Bruksel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Belgjikë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).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u_parlament_al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3857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 err="1" smtClean="0">
                <a:solidFill>
                  <a:srgbClr val="0070C0"/>
                </a:solidFill>
                <a:effectLst/>
                <a:latin typeface="Albertus Medium" pitchFamily="34" charset="0"/>
              </a:rPr>
              <a:t>Këshilli</a:t>
            </a:r>
            <a: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effectLst/>
                <a:latin typeface="Albertus Medium" pitchFamily="34" charset="0"/>
              </a:rPr>
              <a:t>Evropian</a:t>
            </a:r>
            <a:endParaRPr lang="en-US" sz="3600" u="sng" dirty="0">
              <a:solidFill>
                <a:srgbClr val="0070C0"/>
              </a:solidFill>
              <a:effectLst/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Përbëhet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Kryesuesit</a:t>
            </a:r>
            <a:r>
              <a:rPr lang="en-US" dirty="0" smtClean="0"/>
              <a:t> e </a:t>
            </a:r>
            <a:r>
              <a:rPr lang="en-US" dirty="0" err="1" smtClean="0"/>
              <a:t>Shteteve</a:t>
            </a:r>
            <a:r>
              <a:rPr lang="en-US" dirty="0" smtClean="0"/>
              <a:t> </a:t>
            </a:r>
            <a:r>
              <a:rPr lang="en-US" dirty="0" err="1" smtClean="0"/>
              <a:t>apo</a:t>
            </a:r>
            <a:r>
              <a:rPr lang="en-US" dirty="0" smtClean="0"/>
              <a:t> </a:t>
            </a:r>
            <a:r>
              <a:rPr lang="en-US" dirty="0" err="1" smtClean="0"/>
              <a:t>Qeverive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Shteteve</a:t>
            </a:r>
            <a:r>
              <a:rPr lang="en-US" dirty="0" smtClean="0"/>
              <a:t> </a:t>
            </a:r>
            <a:r>
              <a:rPr lang="en-US" dirty="0" err="1" smtClean="0"/>
              <a:t>Anëtare</a:t>
            </a:r>
            <a:r>
              <a:rPr lang="en-US" dirty="0" smtClean="0"/>
              <a:t>,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bashku</a:t>
            </a:r>
            <a:r>
              <a:rPr lang="en-US" dirty="0" smtClean="0"/>
              <a:t> me </a:t>
            </a:r>
            <a:r>
              <a:rPr lang="en-US" dirty="0" err="1" smtClean="0"/>
              <a:t>Presidentin</a:t>
            </a:r>
            <a:r>
              <a:rPr lang="en-US" dirty="0" smtClean="0"/>
              <a:t> e </a:t>
            </a:r>
            <a:r>
              <a:rPr lang="en-US" dirty="0" err="1" smtClean="0"/>
              <a:t>tij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Presidentin</a:t>
            </a:r>
            <a:r>
              <a:rPr lang="en-US" dirty="0" smtClean="0"/>
              <a:t> e </a:t>
            </a:r>
            <a:r>
              <a:rPr lang="en-US" dirty="0" err="1" smtClean="0"/>
              <a:t>Komisionit</a:t>
            </a:r>
            <a:r>
              <a:rPr lang="en-US" dirty="0" smtClean="0"/>
              <a:t>.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punët</a:t>
            </a:r>
            <a:r>
              <a:rPr lang="en-US" dirty="0" smtClean="0"/>
              <a:t> e </a:t>
            </a:r>
            <a:r>
              <a:rPr lang="en-US" dirty="0" err="1" smtClean="0"/>
              <a:t>Këshillit</a:t>
            </a:r>
            <a:r>
              <a:rPr lang="en-US" dirty="0" smtClean="0"/>
              <a:t> </a:t>
            </a:r>
            <a:r>
              <a:rPr lang="en-US" dirty="0" err="1" smtClean="0"/>
              <a:t>merr</a:t>
            </a:r>
            <a:r>
              <a:rPr lang="en-US" dirty="0" smtClean="0"/>
              <a:t> </a:t>
            </a:r>
            <a:r>
              <a:rPr lang="en-US" dirty="0" err="1" smtClean="0"/>
              <a:t>pjesë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 </a:t>
            </a:r>
            <a:r>
              <a:rPr lang="en-US" dirty="0" err="1" smtClean="0"/>
              <a:t>Përfaqësuesi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Lartë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Bashkimit</a:t>
            </a:r>
            <a:r>
              <a:rPr lang="en-US" dirty="0" smtClean="0"/>
              <a:t> </a:t>
            </a:r>
            <a:r>
              <a:rPr lang="en-US" dirty="0" err="1" smtClean="0"/>
              <a:t>Evropian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Punë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Jashtme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Siguri</a:t>
            </a:r>
            <a:r>
              <a:rPr lang="en-US" dirty="0" smtClean="0"/>
              <a:t>. </a:t>
            </a:r>
            <a:r>
              <a:rPr lang="en-US" dirty="0" err="1" smtClean="0"/>
              <a:t>Këshilli</a:t>
            </a:r>
            <a:r>
              <a:rPr lang="en-US" dirty="0" smtClean="0"/>
              <a:t> </a:t>
            </a:r>
            <a:r>
              <a:rPr lang="en-US" dirty="0" err="1" smtClean="0"/>
              <a:t>Evropian</a:t>
            </a:r>
            <a:r>
              <a:rPr lang="en-US" dirty="0" smtClean="0"/>
              <a:t>  </a:t>
            </a:r>
            <a:r>
              <a:rPr lang="en-US" dirty="0" err="1" smtClean="0"/>
              <a:t>përcakton</a:t>
            </a:r>
            <a:r>
              <a:rPr lang="en-US" dirty="0" smtClean="0"/>
              <a:t> </a:t>
            </a:r>
            <a:r>
              <a:rPr lang="en-US" dirty="0" err="1" smtClean="0"/>
              <a:t>drejtimin</a:t>
            </a:r>
            <a:r>
              <a:rPr lang="en-US" dirty="0" smtClean="0"/>
              <a:t> e </a:t>
            </a:r>
            <a:r>
              <a:rPr lang="en-US" dirty="0" err="1" smtClean="0"/>
              <a:t>përgjithshëm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prioritetet</a:t>
            </a:r>
            <a:r>
              <a:rPr lang="en-US" dirty="0" smtClean="0"/>
              <a:t> e </a:t>
            </a:r>
            <a:r>
              <a:rPr lang="en-US" dirty="0" err="1" smtClean="0"/>
              <a:t>Bashkimit</a:t>
            </a:r>
            <a:r>
              <a:rPr lang="en-US" dirty="0" smtClean="0"/>
              <a:t> </a:t>
            </a:r>
            <a:r>
              <a:rPr lang="en-US" dirty="0" err="1" smtClean="0"/>
              <a:t>Evropian</a:t>
            </a:r>
            <a:r>
              <a:rPr lang="en-US" dirty="0" smtClean="0"/>
              <a:t>, </a:t>
            </a:r>
            <a:r>
              <a:rPr lang="en-US" dirty="0" err="1" smtClean="0"/>
              <a:t>Këshilli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ushtron</a:t>
            </a:r>
            <a:r>
              <a:rPr lang="en-US" dirty="0" smtClean="0"/>
              <a:t> </a:t>
            </a:r>
            <a:r>
              <a:rPr lang="en-US" dirty="0" err="1" smtClean="0"/>
              <a:t>funksione</a:t>
            </a:r>
            <a:r>
              <a:rPr lang="en-US" dirty="0" smtClean="0"/>
              <a:t> </a:t>
            </a:r>
            <a:r>
              <a:rPr lang="en-US" dirty="0" err="1" smtClean="0"/>
              <a:t>legjislative</a:t>
            </a:r>
            <a:r>
              <a:rPr lang="en-US" dirty="0" smtClean="0"/>
              <a:t>. </a:t>
            </a:r>
            <a:r>
              <a:rPr lang="en-US" dirty="0" err="1" smtClean="0"/>
              <a:t>Takimet</a:t>
            </a:r>
            <a:r>
              <a:rPr lang="en-US" dirty="0" smtClean="0"/>
              <a:t> e </a:t>
            </a:r>
            <a:r>
              <a:rPr lang="en-US" dirty="0" err="1" smtClean="0"/>
              <a:t>Këshillit</a:t>
            </a:r>
            <a:r>
              <a:rPr lang="en-US" dirty="0" smtClean="0"/>
              <a:t> </a:t>
            </a:r>
            <a:r>
              <a:rPr lang="en-US" dirty="0" err="1" smtClean="0"/>
              <a:t>Evropian</a:t>
            </a:r>
            <a:r>
              <a:rPr lang="en-US" dirty="0" smtClean="0"/>
              <a:t> </a:t>
            </a:r>
            <a:r>
              <a:rPr lang="en-US" dirty="0" err="1" smtClean="0"/>
              <a:t>mbahen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herë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çdo</a:t>
            </a:r>
            <a:r>
              <a:rPr lang="en-US" dirty="0" smtClean="0"/>
              <a:t> </a:t>
            </a:r>
            <a:r>
              <a:rPr lang="en-US" dirty="0" err="1" smtClean="0"/>
              <a:t>gjashtë</a:t>
            </a:r>
            <a:r>
              <a:rPr lang="en-US" dirty="0" smtClean="0"/>
              <a:t> </a:t>
            </a:r>
            <a:r>
              <a:rPr lang="en-US" dirty="0" err="1" smtClean="0"/>
              <a:t>muaj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thirren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Presidenti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tij</a:t>
            </a:r>
            <a:r>
              <a:rPr lang="en-US" dirty="0" smtClean="0"/>
              <a:t>.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rast</a:t>
            </a:r>
            <a:r>
              <a:rPr lang="en-US" dirty="0" smtClean="0"/>
              <a:t> </a:t>
            </a:r>
            <a:r>
              <a:rPr lang="en-US" dirty="0" err="1" smtClean="0"/>
              <a:t>nevoje</a:t>
            </a:r>
            <a:r>
              <a:rPr lang="en-US" dirty="0" smtClean="0"/>
              <a:t>, </a:t>
            </a:r>
            <a:r>
              <a:rPr lang="en-US" dirty="0" err="1" smtClean="0"/>
              <a:t>Presidenti</a:t>
            </a:r>
            <a:r>
              <a:rPr lang="en-US" dirty="0" smtClean="0"/>
              <a:t> </a:t>
            </a:r>
            <a:r>
              <a:rPr lang="en-US" dirty="0" err="1" smtClean="0"/>
              <a:t>fton</a:t>
            </a:r>
            <a:r>
              <a:rPr lang="en-US" dirty="0" smtClean="0"/>
              <a:t> </a:t>
            </a:r>
            <a:r>
              <a:rPr lang="en-US" dirty="0" err="1" smtClean="0"/>
              <a:t>Këshillin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takime</a:t>
            </a:r>
            <a:r>
              <a:rPr lang="en-US" dirty="0" smtClean="0"/>
              <a:t> </a:t>
            </a:r>
            <a:r>
              <a:rPr lang="en-US" dirty="0" err="1" smtClean="0"/>
              <a:t>speciale</a:t>
            </a:r>
            <a:r>
              <a:rPr lang="en-US" dirty="0" smtClean="0"/>
              <a:t>. </a:t>
            </a:r>
            <a:r>
              <a:rPr lang="en-US" dirty="0" err="1" smtClean="0"/>
              <a:t>Mandati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Presidentit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vite</a:t>
            </a:r>
            <a:r>
              <a:rPr lang="en-US" dirty="0" smtClean="0"/>
              <a:t> e </a:t>
            </a:r>
            <a:r>
              <a:rPr lang="en-US" dirty="0" err="1" smtClean="0"/>
              <a:t>gjysmë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ka </a:t>
            </a:r>
            <a:r>
              <a:rPr lang="en-US" dirty="0" err="1" smtClean="0"/>
              <a:t>mundësi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përtëritet</a:t>
            </a:r>
            <a:r>
              <a:rPr lang="en-US" dirty="0" smtClean="0"/>
              <a:t> </a:t>
            </a:r>
            <a:r>
              <a:rPr lang="en-US" dirty="0" err="1" smtClean="0"/>
              <a:t>vetëm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herë</a:t>
            </a:r>
            <a:r>
              <a:rPr lang="en-US" dirty="0" smtClean="0"/>
              <a:t>. </a:t>
            </a:r>
            <a:r>
              <a:rPr lang="en-US" dirty="0" err="1" smtClean="0"/>
              <a:t>Këshilli</a:t>
            </a:r>
            <a:r>
              <a:rPr lang="en-US" dirty="0" smtClean="0"/>
              <a:t> </a:t>
            </a:r>
            <a:r>
              <a:rPr lang="en-US" dirty="0" err="1" smtClean="0"/>
              <a:t>Evropian</a:t>
            </a:r>
            <a:r>
              <a:rPr lang="en-US" dirty="0" smtClean="0"/>
              <a:t> </a:t>
            </a:r>
            <a:r>
              <a:rPr lang="en-US" dirty="0" err="1" smtClean="0"/>
              <a:t>zakonisht</a:t>
            </a:r>
            <a:r>
              <a:rPr lang="en-US" dirty="0" smtClean="0"/>
              <a:t> </a:t>
            </a:r>
            <a:r>
              <a:rPr lang="en-US" dirty="0" err="1" smtClean="0"/>
              <a:t>mban</a:t>
            </a:r>
            <a:r>
              <a:rPr lang="en-US" dirty="0" smtClean="0"/>
              <a:t> </a:t>
            </a:r>
            <a:r>
              <a:rPr lang="en-US" dirty="0" err="1" smtClean="0"/>
              <a:t>takimet</a:t>
            </a:r>
            <a:r>
              <a:rPr lang="en-US" dirty="0" smtClean="0"/>
              <a:t> e </a:t>
            </a:r>
            <a:r>
              <a:rPr lang="en-US" dirty="0" err="1" smtClean="0"/>
              <a:t>veta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Bruksel</a:t>
            </a:r>
            <a:r>
              <a:rPr lang="en-US" dirty="0" smtClean="0"/>
              <a:t>. 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eshilli i e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8979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  <a:t/>
            </a:r>
            <a:b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</a:br>
            <a: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  <a:t/>
            </a:r>
            <a:b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</a:br>
            <a:r>
              <a:rPr lang="en-US" sz="3600" u="sng" dirty="0" err="1" smtClean="0">
                <a:solidFill>
                  <a:srgbClr val="0070C0"/>
                </a:solidFill>
                <a:effectLst/>
                <a:latin typeface="Albertus Medium" pitchFamily="34" charset="0"/>
              </a:rPr>
              <a:t>Këshilli</a:t>
            </a:r>
            <a: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effectLst/>
                <a:latin typeface="Albertus Medium" pitchFamily="34" charset="0"/>
              </a:rPr>
              <a:t>i</a:t>
            </a:r>
            <a: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effectLst/>
                <a:latin typeface="Albertus Medium" pitchFamily="34" charset="0"/>
              </a:rPr>
              <a:t>Bashkimit</a:t>
            </a:r>
            <a: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effectLst/>
                <a:latin typeface="Albertus Medium" pitchFamily="34" charset="0"/>
              </a:rPr>
              <a:t>Evropian</a:t>
            </a:r>
            <a: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  <a:t> 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organi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kryesor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vendimmarrës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BE-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bashku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Parlamentin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bartë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përgjegjësinë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miratimin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ligjeve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BE-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Këshilli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BE-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përbëhet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ministrat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qeverive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nacionale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gjitha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shteteve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anëtare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BE-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.  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takime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marrin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pjesë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ministrat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përgjegjës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temën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diskutohet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Çdo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gjashtë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muaj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shtet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anëtar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ndryshëm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merr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përsipër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presidencën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e BE-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nënkupton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kryesimin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këtyre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takimeve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përpilimin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agjendës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përgjithshme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politike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Presidenca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radhës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nuk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zbatohet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Këshillin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Politikë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Jashtme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cili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kryesohet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Përfaqësuesi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lartë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BE-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Punë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Jashtme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Siguri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. 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eshilli i B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3200" u="sng" dirty="0" smtClean="0">
                <a:solidFill>
                  <a:srgbClr val="002060"/>
                </a:solidFill>
                <a:effectLst/>
                <a:latin typeface="Albertus Medium" pitchFamily="34" charset="0"/>
              </a:rPr>
              <a:t/>
            </a:r>
            <a:br>
              <a:rPr lang="en-US" sz="3200" u="sng" dirty="0" smtClean="0">
                <a:solidFill>
                  <a:srgbClr val="002060"/>
                </a:solidFill>
                <a:effectLst/>
                <a:latin typeface="Albertus Medium" pitchFamily="34" charset="0"/>
              </a:rPr>
            </a:br>
            <a:r>
              <a:rPr lang="en-US" sz="3200" u="sng" dirty="0" err="1" smtClean="0">
                <a:solidFill>
                  <a:srgbClr val="0070C0"/>
                </a:solidFill>
                <a:effectLst/>
                <a:latin typeface="Albertus Medium" pitchFamily="34" charset="0"/>
              </a:rPr>
              <a:t>Komisioni</a:t>
            </a:r>
            <a:r>
              <a:rPr lang="en-US" sz="32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  <a:effectLst/>
                <a:latin typeface="Albertus Medium" pitchFamily="34" charset="0"/>
              </a:rPr>
              <a:t>Evropian</a:t>
            </a:r>
            <a:r>
              <a:rPr lang="en-US" sz="3200" u="sng" dirty="0" smtClean="0">
                <a:solidFill>
                  <a:srgbClr val="002060"/>
                </a:solidFill>
                <a:effectLst/>
                <a:latin typeface="Albertus Medium" pitchFamily="34" charset="0"/>
              </a:rPr>
              <a:t> </a:t>
            </a:r>
            <a:br>
              <a:rPr lang="en-US" sz="3200" u="sng" dirty="0" smtClean="0">
                <a:solidFill>
                  <a:srgbClr val="002060"/>
                </a:solidFill>
                <a:effectLst/>
                <a:latin typeface="Albertus Medium" pitchFamily="34" charset="0"/>
              </a:rPr>
            </a:br>
            <a:endParaRPr lang="en-US" sz="3200" u="sng" dirty="0">
              <a:solidFill>
                <a:srgbClr val="002060"/>
              </a:solidFill>
              <a:effectLst/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Është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organi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ekzekutiv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BE-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përfaqëson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interesat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e BE-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si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tërësi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Përpilon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propozime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ligjet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reja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evropiane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cilat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ia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paraqet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Parlamentit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Këshillit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.  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Vë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praktikë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politikat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përbashkëta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BE-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menaxhon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fondet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programet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e BE-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Komisioni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gjithashtu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luan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rolin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e "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kujdestarit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traktateve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" duke u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siguruar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që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gjithë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respektojnë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traktatet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ligjet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e BE-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Mund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veprojë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kundër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shkelësve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rregullave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, duke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dërguar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rast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nevoje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edhe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Gjykatën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Evropiane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Drejtësisë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. </a:t>
            </a:r>
          </a:p>
          <a:p>
            <a:pPr>
              <a:buNone/>
            </a:pP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Komisioni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përbëhet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28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komisionerë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–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secilin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shtet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anëtarë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BE-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Presidenti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Komisionit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zgjedhet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28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qeveritë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e BE-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miratohet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Parlamenti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Komisionerët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tjerë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emërohen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qeveritë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tyre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nacionale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konsultim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me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presidentin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që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vjen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duhet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miratohen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Parlamenti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. Ata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nuk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përfaqësojnë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qeveritë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shteteve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vijnë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Secili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prej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tyre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është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përgjegjës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lëmi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caktuar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politikave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BE-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gjithë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ata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emërohen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mandat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pesë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lbertus Medium" pitchFamily="34" charset="0"/>
              </a:rPr>
              <a:t>vjeçar</a:t>
            </a:r>
            <a:r>
              <a:rPr lang="en-US" sz="3800" dirty="0" smtClean="0">
                <a:solidFill>
                  <a:srgbClr val="002060"/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eu-kommission_al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981200"/>
            <a:ext cx="7787640" cy="14721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effectLst/>
                <a:latin typeface="Albertus Medium" pitchFamily="34" charset="0"/>
              </a:rPr>
              <a:t>PROJEKT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7696200" cy="2057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 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       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Lenda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: </a:t>
            </a:r>
            <a:r>
              <a:rPr lang="en-US" sz="2800" dirty="0" err="1" smtClean="0">
                <a:latin typeface="Albertus Medium" pitchFamily="34" charset="0"/>
              </a:rPr>
              <a:t>Edukate</a:t>
            </a:r>
            <a:r>
              <a:rPr lang="en-US" sz="2800" dirty="0" smtClean="0">
                <a:latin typeface="Albertus Medium" pitchFamily="34" charset="0"/>
              </a:rPr>
              <a:t> </a:t>
            </a:r>
            <a:r>
              <a:rPr lang="en-US" sz="2800" dirty="0" err="1" smtClean="0">
                <a:latin typeface="Albertus Medium" pitchFamily="34" charset="0"/>
              </a:rPr>
              <a:t>Shoqerore</a:t>
            </a:r>
            <a:endParaRPr lang="en-US" sz="2800" dirty="0" smtClean="0">
              <a:latin typeface="Albertus Medium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       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Tema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: </a:t>
            </a:r>
            <a:r>
              <a:rPr lang="en-US" sz="2800" dirty="0" err="1" smtClean="0">
                <a:latin typeface="Albertus Medium" pitchFamily="34" charset="0"/>
              </a:rPr>
              <a:t>Shqiperia</a:t>
            </a:r>
            <a:r>
              <a:rPr lang="en-US" sz="2800" dirty="0" smtClean="0">
                <a:latin typeface="Albertus Medium" pitchFamily="34" charset="0"/>
              </a:rPr>
              <a:t> </a:t>
            </a:r>
            <a:r>
              <a:rPr lang="en-US" sz="2800" dirty="0" err="1" smtClean="0">
                <a:latin typeface="Albertus Medium" pitchFamily="34" charset="0"/>
              </a:rPr>
              <a:t>drejt</a:t>
            </a:r>
            <a:r>
              <a:rPr lang="en-US" sz="2800" dirty="0" smtClean="0">
                <a:latin typeface="Albertus Medium" pitchFamily="34" charset="0"/>
              </a:rPr>
              <a:t> BE-se.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  <a:t/>
            </a:r>
            <a:b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</a:br>
            <a: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  <a:t/>
            </a:r>
            <a:b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</a:br>
            <a:r>
              <a:rPr lang="en-US" sz="3600" u="sng" dirty="0" err="1" smtClean="0">
                <a:solidFill>
                  <a:srgbClr val="0070C0"/>
                </a:solidFill>
                <a:effectLst/>
                <a:latin typeface="Albertus Medium" pitchFamily="34" charset="0"/>
              </a:rPr>
              <a:t>Gjykata</a:t>
            </a:r>
            <a: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effectLst/>
                <a:latin typeface="Albertus Medium" pitchFamily="34" charset="0"/>
              </a:rPr>
              <a:t>Evropiane</a:t>
            </a:r>
            <a:r>
              <a:rPr lang="en-US" sz="3600" u="sng" dirty="0" smtClean="0">
                <a:solidFill>
                  <a:srgbClr val="0070C0"/>
                </a:solidFill>
                <a:effectLst/>
                <a:latin typeface="Albertus Medium" pitchFamily="34" charset="0"/>
              </a:rPr>
              <a:t> e </a:t>
            </a:r>
            <a:r>
              <a:rPr lang="en-US" sz="3600" u="sng" dirty="0" err="1" smtClean="0">
                <a:solidFill>
                  <a:srgbClr val="0070C0"/>
                </a:solidFill>
                <a:effectLst/>
                <a:latin typeface="Albertus Medium" pitchFamily="34" charset="0"/>
              </a:rPr>
              <a:t>Drejtësisë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Gjykata</a:t>
            </a:r>
            <a:r>
              <a:rPr lang="en-US" dirty="0" smtClean="0"/>
              <a:t> </a:t>
            </a:r>
            <a:r>
              <a:rPr lang="en-US" dirty="0" err="1" smtClean="0"/>
              <a:t>Evropiane</a:t>
            </a:r>
            <a:r>
              <a:rPr lang="en-US" dirty="0" smtClean="0"/>
              <a:t> e </a:t>
            </a:r>
            <a:r>
              <a:rPr lang="en-US" dirty="0" err="1" smtClean="0"/>
              <a:t>Drejtësisë</a:t>
            </a:r>
            <a:r>
              <a:rPr lang="en-US" dirty="0" smtClean="0"/>
              <a:t> ka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ngjashëm</a:t>
            </a:r>
            <a:r>
              <a:rPr lang="en-US" dirty="0" smtClean="0"/>
              <a:t> me </a:t>
            </a:r>
            <a:r>
              <a:rPr lang="en-US" dirty="0" err="1" smtClean="0"/>
              <a:t>atë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gjykatave</a:t>
            </a:r>
            <a:r>
              <a:rPr lang="en-US" dirty="0" smtClean="0"/>
              <a:t> </a:t>
            </a:r>
            <a:r>
              <a:rPr lang="en-US" dirty="0" err="1" smtClean="0"/>
              <a:t>ekzistuese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Shtetet</a:t>
            </a:r>
            <a:r>
              <a:rPr lang="en-US" dirty="0" smtClean="0"/>
              <a:t> </a:t>
            </a:r>
            <a:r>
              <a:rPr lang="en-US" dirty="0" err="1" smtClean="0"/>
              <a:t>Anëtare</a:t>
            </a:r>
            <a:r>
              <a:rPr lang="en-US" dirty="0" smtClean="0"/>
              <a:t>. </a:t>
            </a:r>
            <a:r>
              <a:rPr lang="en-US" dirty="0" err="1" smtClean="0"/>
              <a:t>Ajo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përgjegjëse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zgjidhjen</a:t>
            </a:r>
            <a:r>
              <a:rPr lang="en-US" dirty="0" smtClean="0"/>
              <a:t> e </a:t>
            </a:r>
            <a:r>
              <a:rPr lang="en-US" dirty="0" err="1" smtClean="0"/>
              <a:t>konflikteve</a:t>
            </a:r>
            <a:r>
              <a:rPr lang="en-US" dirty="0" smtClean="0"/>
              <a:t> </a:t>
            </a:r>
            <a:r>
              <a:rPr lang="en-US" dirty="0" err="1" smtClean="0"/>
              <a:t>ligjore</a:t>
            </a:r>
            <a:r>
              <a:rPr lang="en-US" dirty="0" smtClean="0"/>
              <a:t>: midis </a:t>
            </a:r>
            <a:r>
              <a:rPr lang="en-US" dirty="0" err="1" smtClean="0"/>
              <a:t>Shteteve</a:t>
            </a:r>
            <a:r>
              <a:rPr lang="en-US" dirty="0" smtClean="0"/>
              <a:t> </a:t>
            </a:r>
            <a:r>
              <a:rPr lang="en-US" dirty="0" err="1" smtClean="0"/>
              <a:t>Anëtare</a:t>
            </a:r>
            <a:r>
              <a:rPr lang="en-US" dirty="0" smtClean="0"/>
              <a:t>;  midis BE-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Shteteve</a:t>
            </a:r>
            <a:r>
              <a:rPr lang="en-US" dirty="0" smtClean="0"/>
              <a:t> </a:t>
            </a:r>
            <a:r>
              <a:rPr lang="en-US" dirty="0" err="1" smtClean="0"/>
              <a:t>Anëtare</a:t>
            </a:r>
            <a:r>
              <a:rPr lang="en-US" dirty="0" smtClean="0"/>
              <a:t>; midis </a:t>
            </a:r>
            <a:r>
              <a:rPr lang="en-US" dirty="0" err="1" smtClean="0"/>
              <a:t>institucioneve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BE-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autoriteteve</a:t>
            </a:r>
            <a:r>
              <a:rPr lang="en-US" dirty="0" smtClean="0"/>
              <a:t> </a:t>
            </a:r>
            <a:r>
              <a:rPr lang="en-US" dirty="0" err="1" smtClean="0"/>
              <a:t>përkatëse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konflikteve</a:t>
            </a:r>
            <a:r>
              <a:rPr lang="en-US" dirty="0" smtClean="0"/>
              <a:t> midis </a:t>
            </a:r>
            <a:r>
              <a:rPr lang="en-US" dirty="0" err="1" smtClean="0"/>
              <a:t>qytetarëve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Bashkimit</a:t>
            </a:r>
            <a:r>
              <a:rPr lang="en-US" dirty="0" smtClean="0"/>
              <a:t> </a:t>
            </a:r>
            <a:r>
              <a:rPr lang="en-US" dirty="0" err="1" smtClean="0"/>
              <a:t>Evropian</a:t>
            </a:r>
            <a:r>
              <a:rPr lang="en-US" dirty="0" smtClean="0"/>
              <a:t>. </a:t>
            </a:r>
            <a:r>
              <a:rPr lang="en-US" dirty="0" err="1" smtClean="0"/>
              <a:t>Veç</a:t>
            </a:r>
            <a:r>
              <a:rPr lang="en-US" dirty="0" smtClean="0"/>
              <a:t> </a:t>
            </a:r>
            <a:r>
              <a:rPr lang="en-US" dirty="0" err="1" smtClean="0"/>
              <a:t>kësaj</a:t>
            </a:r>
            <a:r>
              <a:rPr lang="en-US" dirty="0" smtClean="0"/>
              <a:t>, </a:t>
            </a:r>
            <a:r>
              <a:rPr lang="en-US" dirty="0" err="1" smtClean="0"/>
              <a:t>gjyqtarët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Shtetet</a:t>
            </a:r>
            <a:r>
              <a:rPr lang="en-US" dirty="0" smtClean="0"/>
              <a:t> </a:t>
            </a:r>
            <a:r>
              <a:rPr lang="en-US" dirty="0" err="1" smtClean="0"/>
              <a:t>Anëtare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t’i</a:t>
            </a:r>
            <a:r>
              <a:rPr lang="en-US" dirty="0" smtClean="0"/>
              <a:t> </a:t>
            </a:r>
            <a:r>
              <a:rPr lang="en-US" dirty="0" err="1" smtClean="0"/>
              <a:t>drejtohen</a:t>
            </a:r>
            <a:r>
              <a:rPr lang="en-US" dirty="0" smtClean="0"/>
              <a:t> </a:t>
            </a:r>
            <a:r>
              <a:rPr lang="en-US" dirty="0" err="1" smtClean="0"/>
              <a:t>Gjykatës</a:t>
            </a:r>
            <a:r>
              <a:rPr lang="en-US" dirty="0" smtClean="0"/>
              <a:t> </a:t>
            </a:r>
            <a:r>
              <a:rPr lang="en-US" dirty="0" err="1" smtClean="0"/>
              <a:t>Evropiane</a:t>
            </a:r>
            <a:r>
              <a:rPr lang="en-US" dirty="0" smtClean="0"/>
              <a:t> </a:t>
            </a:r>
            <a:r>
              <a:rPr lang="en-US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çështje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lidhje</a:t>
            </a:r>
            <a:r>
              <a:rPr lang="en-US" dirty="0" smtClean="0"/>
              <a:t> me </a:t>
            </a:r>
            <a:r>
              <a:rPr lang="en-US" dirty="0" err="1" smtClean="0"/>
              <a:t>interpretimin</a:t>
            </a:r>
            <a:r>
              <a:rPr lang="en-US" dirty="0" smtClean="0"/>
              <a:t> e </a:t>
            </a:r>
            <a:r>
              <a:rPr lang="en-US" dirty="0" err="1" smtClean="0"/>
              <a:t>legjislacionit</a:t>
            </a:r>
            <a:r>
              <a:rPr lang="en-US" dirty="0" smtClean="0"/>
              <a:t> </a:t>
            </a:r>
            <a:r>
              <a:rPr lang="en-US" dirty="0" err="1" smtClean="0"/>
              <a:t>Komunitar</a:t>
            </a:r>
            <a:r>
              <a:rPr lang="en-US" dirty="0" smtClean="0"/>
              <a:t>. </a:t>
            </a:r>
            <a:r>
              <a:rPr lang="en-US" dirty="0" err="1" smtClean="0"/>
              <a:t>Gjykata</a:t>
            </a:r>
            <a:r>
              <a:rPr lang="en-US" dirty="0" smtClean="0"/>
              <a:t> e </a:t>
            </a:r>
            <a:r>
              <a:rPr lang="en-US" dirty="0" err="1" smtClean="0"/>
              <a:t>Shkallës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 u </a:t>
            </a:r>
            <a:r>
              <a:rPr lang="en-US" dirty="0" err="1" smtClean="0"/>
              <a:t>themelua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vitin</a:t>
            </a:r>
            <a:r>
              <a:rPr lang="en-US" dirty="0" smtClean="0"/>
              <a:t> 1988 pas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ndryshimi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Aktin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err="1" smtClean="0"/>
              <a:t>Evropian</a:t>
            </a:r>
            <a:r>
              <a:rPr lang="en-US" dirty="0" smtClean="0"/>
              <a:t> me </a:t>
            </a:r>
            <a:r>
              <a:rPr lang="en-US" dirty="0" err="1" smtClean="0"/>
              <a:t>qëllim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shqyrtonte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pjesë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çështjeve</a:t>
            </a:r>
            <a:r>
              <a:rPr lang="en-US" dirty="0" smtClean="0"/>
              <a:t> </a:t>
            </a:r>
            <a:r>
              <a:rPr lang="en-US" dirty="0" err="1" smtClean="0"/>
              <a:t>drejtuar</a:t>
            </a:r>
            <a:r>
              <a:rPr lang="en-US" dirty="0" smtClean="0"/>
              <a:t> </a:t>
            </a:r>
            <a:r>
              <a:rPr lang="en-US" dirty="0" err="1" smtClean="0"/>
              <a:t>Gjykatës</a:t>
            </a:r>
            <a:r>
              <a:rPr lang="en-US" dirty="0" smtClean="0"/>
              <a:t> </a:t>
            </a:r>
            <a:r>
              <a:rPr lang="en-US" dirty="0" err="1" smtClean="0"/>
              <a:t>Evropiane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Drejtësisë</a:t>
            </a:r>
            <a:r>
              <a:rPr lang="en-US" dirty="0" smtClean="0"/>
              <a:t>,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lehtësuar</a:t>
            </a:r>
            <a:r>
              <a:rPr lang="en-US" dirty="0" smtClean="0"/>
              <a:t> </a:t>
            </a:r>
            <a:r>
              <a:rPr lang="en-US" dirty="0" err="1" smtClean="0"/>
              <a:t>punën</a:t>
            </a:r>
            <a:r>
              <a:rPr lang="en-US" dirty="0" smtClean="0"/>
              <a:t> e </a:t>
            </a:r>
            <a:r>
              <a:rPr lang="en-US" dirty="0" err="1" smtClean="0"/>
              <a:t>kësaj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fundit</a:t>
            </a:r>
            <a:r>
              <a:rPr lang="en-US" dirty="0" smtClean="0"/>
              <a:t>.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jyka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>
                <a:solidFill>
                  <a:srgbClr val="FFC000"/>
                </a:solidFill>
                <a:effectLst/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rgbClr val="FFC000"/>
                </a:solidFill>
                <a:effectLst/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effectLst/>
                <a:latin typeface="Albertus Medium" pitchFamily="34" charset="0"/>
              </a:rPr>
              <a:t>Evropë</a:t>
            </a:r>
            <a:r>
              <a:rPr lang="en-US" dirty="0" smtClean="0">
                <a:solidFill>
                  <a:srgbClr val="FFC000"/>
                </a:solidFill>
                <a:effectLst/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FFC000"/>
                </a:solidFill>
                <a:effectLst/>
                <a:latin typeface="Albertus Medium" pitchFamily="34" charset="0"/>
              </a:rPr>
              <a:t>qytetarëve</a:t>
            </a:r>
            <a:r>
              <a:rPr lang="en-US" dirty="0" smtClean="0">
                <a:solidFill>
                  <a:srgbClr val="FFC000"/>
                </a:solidFill>
                <a:effectLst/>
                <a:latin typeface="Albertus Medium" pitchFamily="34" charset="0"/>
              </a:rPr>
              <a:t>!</a:t>
            </a:r>
            <a:endParaRPr lang="en-US" dirty="0">
              <a:solidFill>
                <a:srgbClr val="FFC000"/>
              </a:solidFill>
              <a:effectLst/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49808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err="1" smtClean="0">
                <a:latin typeface="Albertus Medium" pitchFamily="34" charset="0"/>
              </a:rPr>
              <a:t>Ideja</a:t>
            </a:r>
            <a:r>
              <a:rPr lang="en-US" sz="1400" dirty="0" smtClean="0">
                <a:latin typeface="Albertus Medium" pitchFamily="34" charset="0"/>
              </a:rPr>
              <a:t> e “</a:t>
            </a:r>
            <a:r>
              <a:rPr lang="en-US" sz="1400" dirty="0" err="1" smtClean="0">
                <a:solidFill>
                  <a:srgbClr val="0070C0"/>
                </a:solidFill>
                <a:latin typeface="Albertus Medium" pitchFamily="34" charset="0"/>
              </a:rPr>
              <a:t>Evropës</a:t>
            </a:r>
            <a:r>
              <a:rPr lang="en-US" sz="1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lbertus Medium" pitchFamily="34" charset="0"/>
              </a:rPr>
              <a:t>së</a:t>
            </a:r>
            <a:r>
              <a:rPr lang="en-US" sz="1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lbertus Medium" pitchFamily="34" charset="0"/>
              </a:rPr>
              <a:t>qytetarëve</a:t>
            </a:r>
            <a:r>
              <a:rPr lang="en-US" sz="1400" dirty="0" smtClean="0">
                <a:latin typeface="Albertus Medium" pitchFamily="34" charset="0"/>
              </a:rPr>
              <a:t>” </a:t>
            </a:r>
            <a:r>
              <a:rPr lang="en-US" sz="1400" dirty="0" err="1" smtClean="0">
                <a:latin typeface="Albertus Medium" pitchFamily="34" charset="0"/>
              </a:rPr>
              <a:t>është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shumë</a:t>
            </a:r>
            <a:r>
              <a:rPr lang="en-US" sz="1400" dirty="0" smtClean="0">
                <a:latin typeface="Albertus Medium" pitchFamily="34" charset="0"/>
              </a:rPr>
              <a:t> e </a:t>
            </a:r>
            <a:r>
              <a:rPr lang="it-IT" sz="1400" dirty="0" smtClean="0">
                <a:latin typeface="Albertus Medium" pitchFamily="34" charset="0"/>
              </a:rPr>
              <a:t>re. Tashmë ekzistojnë disa simbole që e </a:t>
            </a:r>
            <a:r>
              <a:rPr lang="en-US" sz="1400" dirty="0" err="1" smtClean="0">
                <a:latin typeface="Albertus Medium" pitchFamily="34" charset="0"/>
              </a:rPr>
              <a:t>paraqesin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identitetin</a:t>
            </a:r>
            <a:r>
              <a:rPr lang="en-US" sz="1400" dirty="0" smtClean="0">
                <a:latin typeface="Albertus Medium" pitchFamily="34" charset="0"/>
              </a:rPr>
              <a:t> e </a:t>
            </a:r>
            <a:r>
              <a:rPr lang="en-US" sz="1400" dirty="0" err="1" smtClean="0">
                <a:latin typeface="Albertus Medium" pitchFamily="34" charset="0"/>
              </a:rPr>
              <a:t>përbashkët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evropian</a:t>
            </a:r>
            <a:r>
              <a:rPr lang="en-US" sz="1400" dirty="0" smtClean="0">
                <a:latin typeface="Albertus Medium" pitchFamily="34" charset="0"/>
              </a:rPr>
              <a:t>, </a:t>
            </a:r>
            <a:r>
              <a:rPr lang="en-US" sz="1400" dirty="0" err="1" smtClean="0">
                <a:latin typeface="Albertus Medium" pitchFamily="34" charset="0"/>
              </a:rPr>
              <a:t>siç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është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pasaporta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evropiane</a:t>
            </a:r>
            <a:r>
              <a:rPr lang="en-US" sz="1400" dirty="0" smtClean="0">
                <a:latin typeface="Albertus Medium" pitchFamily="34" charset="0"/>
              </a:rPr>
              <a:t> (</a:t>
            </a:r>
            <a:r>
              <a:rPr lang="en-US" sz="1400" dirty="0" err="1" smtClean="0">
                <a:latin typeface="Albertus Medium" pitchFamily="34" charset="0"/>
              </a:rPr>
              <a:t>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përdorim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it-IT" sz="1400" dirty="0" smtClean="0">
                <a:latin typeface="Albertus Medium" pitchFamily="34" charset="0"/>
              </a:rPr>
              <a:t>që nga viti 1985), himni evropian (“Oda e </a:t>
            </a:r>
            <a:r>
              <a:rPr lang="en-US" sz="1400" dirty="0" err="1" smtClean="0">
                <a:latin typeface="Albertus Medium" pitchFamily="34" charset="0"/>
              </a:rPr>
              <a:t>gëzimit</a:t>
            </a:r>
            <a:r>
              <a:rPr lang="en-US" sz="1400" dirty="0" smtClean="0">
                <a:latin typeface="Albertus Medium" pitchFamily="34" charset="0"/>
              </a:rPr>
              <a:t>” </a:t>
            </a:r>
            <a:r>
              <a:rPr lang="en-US" sz="1400" dirty="0" err="1" smtClean="0">
                <a:latin typeface="Albertus Medium" pitchFamily="34" charset="0"/>
              </a:rPr>
              <a:t>nga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Betoveni</a:t>
            </a:r>
            <a:r>
              <a:rPr lang="en-US" sz="1400" dirty="0" smtClean="0">
                <a:latin typeface="Albertus Medium" pitchFamily="34" charset="0"/>
              </a:rPr>
              <a:t>) </a:t>
            </a:r>
            <a:r>
              <a:rPr lang="en-US" sz="1400" dirty="0" err="1" smtClean="0">
                <a:latin typeface="Albertus Medium" pitchFamily="34" charset="0"/>
              </a:rPr>
              <a:t>dhe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flamuri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evropian</a:t>
            </a:r>
            <a:r>
              <a:rPr lang="en-US" sz="1400" dirty="0" smtClean="0">
                <a:latin typeface="Albertus Medium" pitchFamily="34" charset="0"/>
              </a:rPr>
              <a:t> (</a:t>
            </a:r>
            <a:r>
              <a:rPr lang="en-US" sz="1400" dirty="0" err="1" smtClean="0">
                <a:latin typeface="Albertus Medium" pitchFamily="34" charset="0"/>
              </a:rPr>
              <a:t>rreth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përbërë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nga</a:t>
            </a:r>
            <a:r>
              <a:rPr lang="en-US" sz="1400" dirty="0" smtClean="0">
                <a:latin typeface="Albertus Medium" pitchFamily="34" charset="0"/>
              </a:rPr>
              <a:t> 12 </a:t>
            </a:r>
            <a:r>
              <a:rPr lang="en-US" sz="1400" dirty="0" err="1" smtClean="0">
                <a:latin typeface="Albertus Medium" pitchFamily="34" charset="0"/>
              </a:rPr>
              <a:t>yje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arta</a:t>
            </a:r>
            <a:r>
              <a:rPr lang="en-US" sz="1400" dirty="0" smtClean="0">
                <a:latin typeface="Albertus Medium" pitchFamily="34" charset="0"/>
              </a:rPr>
              <a:t> me </a:t>
            </a:r>
            <a:r>
              <a:rPr lang="en-US" sz="1400" dirty="0" err="1" smtClean="0">
                <a:latin typeface="Albertus Medium" pitchFamily="34" charset="0"/>
              </a:rPr>
              <a:t>prapavijë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kaltër</a:t>
            </a:r>
            <a:r>
              <a:rPr lang="en-US" sz="1400" dirty="0" smtClean="0">
                <a:latin typeface="Albertus Medium" pitchFamily="34" charset="0"/>
              </a:rPr>
              <a:t>). </a:t>
            </a:r>
            <a:r>
              <a:rPr lang="en-US" sz="1400" dirty="0" err="1" smtClean="0">
                <a:latin typeface="Albertus Medium" pitchFamily="34" charset="0"/>
              </a:rPr>
              <a:t>Modeli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evropian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lejes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për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vozitje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filloi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aplikohet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gjitha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vendet-anëtare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që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nga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viti</a:t>
            </a:r>
            <a:r>
              <a:rPr lang="en-US" sz="1400" dirty="0" smtClean="0">
                <a:latin typeface="Albertus Medium" pitchFamily="34" charset="0"/>
              </a:rPr>
              <a:t> 1996. BE ka </a:t>
            </a:r>
            <a:r>
              <a:rPr lang="en-US" sz="1400" dirty="0" err="1" smtClean="0">
                <a:latin typeface="Albertus Medium" pitchFamily="34" charset="0"/>
              </a:rPr>
              <a:t>moton</a:t>
            </a:r>
            <a:r>
              <a:rPr lang="en-US" sz="1400" dirty="0" smtClean="0">
                <a:latin typeface="Albertus Medium" pitchFamily="34" charset="0"/>
              </a:rPr>
              <a:t> e vet “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bashkuar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llojllojshmëri</a:t>
            </a:r>
            <a:r>
              <a:rPr lang="en-US" sz="1400" dirty="0" smtClean="0">
                <a:latin typeface="Albertus Medium" pitchFamily="34" charset="0"/>
              </a:rPr>
              <a:t>”, </a:t>
            </a:r>
            <a:r>
              <a:rPr lang="en-US" sz="1400" dirty="0" err="1" smtClean="0">
                <a:latin typeface="Albertus Medium" pitchFamily="34" charset="0"/>
              </a:rPr>
              <a:t>ndërsa</a:t>
            </a:r>
            <a:r>
              <a:rPr lang="en-US" sz="1400" dirty="0" smtClean="0">
                <a:latin typeface="Albertus Medium" pitchFamily="34" charset="0"/>
              </a:rPr>
              <a:t> 9 </a:t>
            </a:r>
            <a:r>
              <a:rPr lang="en-US" sz="1400" dirty="0" err="1" smtClean="0">
                <a:latin typeface="Albertus Medium" pitchFamily="34" charset="0"/>
              </a:rPr>
              <a:t>Maji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it-IT" sz="1400" dirty="0" smtClean="0">
                <a:latin typeface="Albertus Medium" pitchFamily="34" charset="0"/>
              </a:rPr>
              <a:t>është caktuar si “Dita e Evropës”. </a:t>
            </a:r>
            <a:r>
              <a:rPr lang="en-US" sz="1400" dirty="0" err="1" smtClean="0">
                <a:latin typeface="Albertus Medium" pitchFamily="34" charset="0"/>
              </a:rPr>
              <a:t>Prej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vitit</a:t>
            </a:r>
            <a:r>
              <a:rPr lang="en-US" sz="1400" dirty="0" smtClean="0">
                <a:latin typeface="Albertus Medium" pitchFamily="34" charset="0"/>
              </a:rPr>
              <a:t> 1979, </a:t>
            </a:r>
            <a:r>
              <a:rPr lang="en-US" sz="1400" dirty="0" err="1" smtClean="0">
                <a:latin typeface="Albertus Medium" pitchFamily="34" charset="0"/>
              </a:rPr>
              <a:t>Parlamenti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Evropian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është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zgjedhur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mënyrë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drejtpërdrejtë</a:t>
            </a:r>
            <a:r>
              <a:rPr lang="en-US" sz="1400" dirty="0" smtClean="0">
                <a:latin typeface="Albertus Medium" pitchFamily="34" charset="0"/>
              </a:rPr>
              <a:t> me </a:t>
            </a:r>
            <a:r>
              <a:rPr lang="en-US" sz="1400" dirty="0" err="1" smtClean="0">
                <a:latin typeface="Albertus Medium" pitchFamily="34" charset="0"/>
              </a:rPr>
              <a:t>votim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përgjithshëm</a:t>
            </a:r>
            <a:r>
              <a:rPr lang="en-US" sz="1400" dirty="0" smtClean="0">
                <a:latin typeface="Albertus Medium" pitchFamily="34" charset="0"/>
              </a:rPr>
              <a:t>. </a:t>
            </a:r>
            <a:r>
              <a:rPr lang="en-US" sz="1400" dirty="0" err="1" smtClean="0">
                <a:latin typeface="Albertus Medium" pitchFamily="34" charset="0"/>
              </a:rPr>
              <a:t>Kjo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jep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legjitimitet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madh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demokratik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procesit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unifikimi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evropian</a:t>
            </a:r>
            <a:r>
              <a:rPr lang="en-US" sz="1400" dirty="0" smtClean="0">
                <a:latin typeface="Albertus Medium" pitchFamily="34" charset="0"/>
              </a:rPr>
              <a:t>, duke e </a:t>
            </a:r>
            <a:r>
              <a:rPr lang="en-US" sz="1400" dirty="0" err="1" smtClean="0">
                <a:latin typeface="Albertus Medium" pitchFamily="34" charset="0"/>
              </a:rPr>
              <a:t>lidhur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direkt</a:t>
            </a:r>
            <a:r>
              <a:rPr lang="en-US" sz="1400" dirty="0" smtClean="0">
                <a:latin typeface="Albertus Medium" pitchFamily="34" charset="0"/>
              </a:rPr>
              <a:t> me </a:t>
            </a:r>
            <a:r>
              <a:rPr lang="en-US" sz="1400" dirty="0" err="1" smtClean="0">
                <a:latin typeface="Albertus Medium" pitchFamily="34" charset="0"/>
              </a:rPr>
              <a:t>vullnetin</a:t>
            </a:r>
            <a:r>
              <a:rPr lang="en-US" sz="1400" dirty="0" smtClean="0">
                <a:latin typeface="Albertus Medium" pitchFamily="34" charset="0"/>
              </a:rPr>
              <a:t> e </a:t>
            </a:r>
            <a:r>
              <a:rPr lang="en-US" sz="1400" dirty="0" err="1" smtClean="0">
                <a:latin typeface="Albertus Medium" pitchFamily="34" charset="0"/>
              </a:rPr>
              <a:t>popullit</a:t>
            </a:r>
            <a:r>
              <a:rPr lang="en-US" sz="1400" dirty="0" smtClean="0">
                <a:latin typeface="Albertus Medium" pitchFamily="34" charset="0"/>
              </a:rPr>
              <a:t>. </a:t>
            </a:r>
            <a:r>
              <a:rPr lang="en-US" sz="1400" dirty="0" err="1" smtClean="0">
                <a:latin typeface="Albertus Medium" pitchFamily="34" charset="0"/>
              </a:rPr>
              <a:t>Evropa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duhet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bëhet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edhe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demokratike</a:t>
            </a:r>
            <a:r>
              <a:rPr lang="en-US" sz="1400" dirty="0" smtClean="0">
                <a:latin typeface="Albertus Medium" pitchFamily="34" charset="0"/>
              </a:rPr>
              <a:t> duke </a:t>
            </a:r>
            <a:r>
              <a:rPr lang="en-US" sz="1400" dirty="0" err="1" smtClean="0">
                <a:latin typeface="Albertus Medium" pitchFamily="34" charset="0"/>
              </a:rPr>
              <a:t>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dhënë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Parlamentit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rol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madh</a:t>
            </a:r>
            <a:r>
              <a:rPr lang="en-US" sz="1400" dirty="0" smtClean="0">
                <a:latin typeface="Albertus Medium" pitchFamily="34" charset="0"/>
              </a:rPr>
              <a:t>, duke </a:t>
            </a:r>
            <a:r>
              <a:rPr lang="en-US" sz="1400" dirty="0" err="1" smtClean="0">
                <a:latin typeface="Albertus Medium" pitchFamily="34" charset="0"/>
              </a:rPr>
              <a:t>krijuar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parti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autentike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politike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evropiane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dhe</a:t>
            </a:r>
            <a:r>
              <a:rPr lang="en-US" sz="1400" dirty="0" smtClean="0">
                <a:latin typeface="Albertus Medium" pitchFamily="34" charset="0"/>
              </a:rPr>
              <a:t> duke u </a:t>
            </a:r>
            <a:r>
              <a:rPr lang="en-US" sz="1400" dirty="0" err="1" smtClean="0">
                <a:latin typeface="Albertus Medium" pitchFamily="34" charset="0"/>
              </a:rPr>
              <a:t>dhënë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qytetarëve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thjeshtë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rol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madh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krijimin</a:t>
            </a:r>
            <a:r>
              <a:rPr lang="en-US" sz="1400" dirty="0" smtClean="0">
                <a:latin typeface="Albertus Medium" pitchFamily="34" charset="0"/>
              </a:rPr>
              <a:t> e </a:t>
            </a:r>
            <a:r>
              <a:rPr lang="en-US" sz="1400" dirty="0" err="1" smtClean="0">
                <a:latin typeface="Albertus Medium" pitchFamily="34" charset="0"/>
              </a:rPr>
              <a:t>politikës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së</a:t>
            </a:r>
            <a:r>
              <a:rPr lang="en-US" sz="1400" dirty="0" smtClean="0">
                <a:latin typeface="Albertus Medium" pitchFamily="34" charset="0"/>
              </a:rPr>
              <a:t> BE-</a:t>
            </a:r>
            <a:r>
              <a:rPr lang="en-US" sz="1400" dirty="0" err="1" smtClean="0">
                <a:latin typeface="Albertus Medium" pitchFamily="34" charset="0"/>
              </a:rPr>
              <a:t>së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përmes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organizatave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qytetare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dhe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asociacioneve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tjera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vullnetare</a:t>
            </a:r>
            <a:r>
              <a:rPr lang="en-US" sz="1400" dirty="0" smtClean="0">
                <a:latin typeface="Albertus Medium" pitchFamily="34" charset="0"/>
              </a:rPr>
              <a:t>. </a:t>
            </a:r>
            <a:r>
              <a:rPr lang="it-IT" sz="1400" dirty="0" smtClean="0">
                <a:latin typeface="Albertus Medium" pitchFamily="34" charset="0"/>
              </a:rPr>
              <a:t>Vënia në qarkullim e bankënotave dhe </a:t>
            </a:r>
            <a:r>
              <a:rPr lang="en-US" sz="1400" dirty="0" err="1" smtClean="0">
                <a:latin typeface="Albertus Medium" pitchFamily="34" charset="0"/>
              </a:rPr>
              <a:t>monedhave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euros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vitin</a:t>
            </a:r>
            <a:r>
              <a:rPr lang="en-US" sz="1400" dirty="0" smtClean="0">
                <a:latin typeface="Albertus Medium" pitchFamily="34" charset="0"/>
              </a:rPr>
              <a:t> 2002 </a:t>
            </a:r>
            <a:r>
              <a:rPr lang="en-US" sz="1400" dirty="0" err="1" smtClean="0">
                <a:latin typeface="Albertus Medium" pitchFamily="34" charset="0"/>
              </a:rPr>
              <a:t>pati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efekt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madh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psikologjik</a:t>
            </a:r>
            <a:r>
              <a:rPr lang="en-US" sz="1400" dirty="0" smtClean="0">
                <a:latin typeface="Albertus Medium" pitchFamily="34" charset="0"/>
              </a:rPr>
              <a:t>. Sot, </a:t>
            </a:r>
            <a:r>
              <a:rPr lang="en-US" sz="1400" dirty="0" err="1" smtClean="0">
                <a:latin typeface="Albertus Medium" pitchFamily="34" charset="0"/>
              </a:rPr>
              <a:t>më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shumë</a:t>
            </a:r>
            <a:r>
              <a:rPr lang="en-US" sz="1400" dirty="0" smtClean="0">
                <a:latin typeface="Albertus Medium" pitchFamily="34" charset="0"/>
              </a:rPr>
              <a:t> se </a:t>
            </a:r>
            <a:r>
              <a:rPr lang="en-US" sz="1400" dirty="0" err="1" smtClean="0">
                <a:latin typeface="Albertus Medium" pitchFamily="34" charset="0"/>
              </a:rPr>
              <a:t>dy</a:t>
            </a:r>
            <a:r>
              <a:rPr lang="en-US" sz="1400" dirty="0" smtClean="0">
                <a:latin typeface="Albertus Medium" pitchFamily="34" charset="0"/>
              </a:rPr>
              <a:t> e </a:t>
            </a:r>
            <a:r>
              <a:rPr lang="en-US" sz="1400" dirty="0" err="1" smtClean="0">
                <a:latin typeface="Albertus Medium" pitchFamily="34" charset="0"/>
              </a:rPr>
              <a:t>treta</a:t>
            </a:r>
            <a:r>
              <a:rPr lang="en-US" sz="1400" dirty="0" smtClean="0">
                <a:latin typeface="Albertus Medium" pitchFamily="34" charset="0"/>
              </a:rPr>
              <a:t> e </a:t>
            </a:r>
            <a:r>
              <a:rPr lang="en-US" sz="1400" dirty="0" err="1" smtClean="0">
                <a:latin typeface="Albertus Medium" pitchFamily="34" charset="0"/>
              </a:rPr>
              <a:t>qytetarëve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BE-</a:t>
            </a:r>
            <a:r>
              <a:rPr lang="en-US" sz="1400" dirty="0" err="1" smtClean="0">
                <a:latin typeface="Albertus Medium" pitchFamily="34" charset="0"/>
              </a:rPr>
              <a:t>së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menaxhojnë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buxhetet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dhe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kursimet</a:t>
            </a:r>
            <a:r>
              <a:rPr lang="en-US" sz="1400" dirty="0" smtClean="0">
                <a:latin typeface="Albertus Medium" pitchFamily="34" charset="0"/>
              </a:rPr>
              <a:t> e </a:t>
            </a:r>
            <a:r>
              <a:rPr lang="en-US" sz="1400" dirty="0" err="1" smtClean="0">
                <a:latin typeface="Albertus Medium" pitchFamily="34" charset="0"/>
              </a:rPr>
              <a:t>tyre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në</a:t>
            </a:r>
            <a:r>
              <a:rPr lang="en-US" sz="1400" dirty="0" smtClean="0">
                <a:latin typeface="Albertus Medium" pitchFamily="34" charset="0"/>
              </a:rPr>
              <a:t> euro. </a:t>
            </a:r>
            <a:r>
              <a:rPr lang="en-US" sz="1400" dirty="0" err="1" smtClean="0">
                <a:latin typeface="Albertus Medium" pitchFamily="34" charset="0"/>
              </a:rPr>
              <a:t>Caktimi</a:t>
            </a:r>
            <a:r>
              <a:rPr lang="en-US" sz="1400" dirty="0" smtClean="0">
                <a:latin typeface="Albertus Medium" pitchFamily="34" charset="0"/>
              </a:rPr>
              <a:t> I </a:t>
            </a:r>
            <a:r>
              <a:rPr lang="en-US" sz="1400" dirty="0" err="1" smtClean="0">
                <a:latin typeface="Albertus Medium" pitchFamily="34" charset="0"/>
              </a:rPr>
              <a:t>çmimeve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mallrave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dhe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shërbimeve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në</a:t>
            </a:r>
            <a:r>
              <a:rPr lang="en-US" sz="1400" dirty="0" smtClean="0">
                <a:latin typeface="Albertus Medium" pitchFamily="34" charset="0"/>
              </a:rPr>
              <a:t> euro u </a:t>
            </a:r>
            <a:r>
              <a:rPr lang="en-US" sz="1400" dirty="0" err="1" smtClean="0">
                <a:latin typeface="Albertus Medium" pitchFamily="34" charset="0"/>
              </a:rPr>
              <a:t>mundëson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konsumatorëve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krahasim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lehtë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çmimeve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nga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vendi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në</a:t>
            </a:r>
            <a:r>
              <a:rPr lang="en-US" sz="1400" dirty="0" smtClean="0">
                <a:latin typeface="Albertus Medium" pitchFamily="34" charset="0"/>
              </a:rPr>
              <a:t> vend. Duke </a:t>
            </a:r>
            <a:r>
              <a:rPr lang="en-US" sz="1400" dirty="0" err="1" smtClean="0">
                <a:latin typeface="Albertus Medium" pitchFamily="34" charset="0"/>
              </a:rPr>
              <a:t>iu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falënderuar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Marrëveshjes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së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Shengenit</a:t>
            </a:r>
            <a:r>
              <a:rPr lang="en-US" sz="1400" dirty="0" smtClean="0">
                <a:latin typeface="Albertus Medium" pitchFamily="34" charset="0"/>
              </a:rPr>
              <a:t> (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cilës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duhet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t’i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përmbahen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gjitha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vendet</a:t>
            </a:r>
            <a:r>
              <a:rPr lang="en-US" sz="1400" dirty="0" smtClean="0">
                <a:latin typeface="Albertus Medium" pitchFamily="34" charset="0"/>
              </a:rPr>
              <a:t> e BE-</a:t>
            </a:r>
            <a:r>
              <a:rPr lang="en-US" sz="1400" dirty="0" err="1" smtClean="0">
                <a:latin typeface="Albertus Medium" pitchFamily="34" charset="0"/>
              </a:rPr>
              <a:t>së</a:t>
            </a:r>
            <a:r>
              <a:rPr lang="en-US" sz="1400" dirty="0" smtClean="0">
                <a:latin typeface="Albertus Medium" pitchFamily="34" charset="0"/>
              </a:rPr>
              <a:t>), </a:t>
            </a:r>
            <a:r>
              <a:rPr lang="en-US" sz="1400" dirty="0" err="1" smtClean="0">
                <a:latin typeface="Albertus Medium" pitchFamily="34" charset="0"/>
              </a:rPr>
              <a:t>kontrollet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janë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hequr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pjesën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madhe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kufijve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mes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shteteve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dhe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kjo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tani</a:t>
            </a:r>
            <a:r>
              <a:rPr lang="en-US" sz="1400" dirty="0" smtClean="0">
                <a:latin typeface="Albertus Medium" pitchFamily="34" charset="0"/>
              </a:rPr>
              <a:t> u </a:t>
            </a:r>
            <a:r>
              <a:rPr lang="en-US" sz="1400" dirty="0" err="1" smtClean="0">
                <a:latin typeface="Albertus Medium" pitchFamily="34" charset="0"/>
              </a:rPr>
              <a:t>jep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qytetarëve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një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ndjenjë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përkatësie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një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hapësirë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unike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gjeografike</a:t>
            </a:r>
            <a:r>
              <a:rPr lang="en-US" sz="1400" dirty="0" smtClean="0">
                <a:latin typeface="Albertus Medium" pitchFamily="34" charset="0"/>
              </a:rPr>
              <a:t>. “Ne </a:t>
            </a:r>
            <a:r>
              <a:rPr lang="en-US" sz="1400" dirty="0" err="1" smtClean="0">
                <a:latin typeface="Albertus Medium" pitchFamily="34" charset="0"/>
              </a:rPr>
              <a:t>nuk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bashkojmë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shtetet</a:t>
            </a:r>
            <a:r>
              <a:rPr lang="en-US" sz="1400" dirty="0" smtClean="0">
                <a:latin typeface="Albertus Medium" pitchFamily="34" charset="0"/>
              </a:rPr>
              <a:t>, ne </a:t>
            </a:r>
            <a:r>
              <a:rPr lang="en-US" sz="1400" dirty="0" err="1" smtClean="0">
                <a:latin typeface="Albertus Medium" pitchFamily="34" charset="0"/>
              </a:rPr>
              <a:t>bashkojmë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popujt</a:t>
            </a:r>
            <a:r>
              <a:rPr lang="en-US" sz="1400" dirty="0" smtClean="0">
                <a:latin typeface="Albertus Medium" pitchFamily="34" charset="0"/>
              </a:rPr>
              <a:t>”, </a:t>
            </a:r>
            <a:r>
              <a:rPr lang="en-US" sz="1400" dirty="0" err="1" smtClean="0">
                <a:latin typeface="Albertus Medium" pitchFamily="34" charset="0"/>
              </a:rPr>
              <a:t>tha</a:t>
            </a:r>
            <a:r>
              <a:rPr lang="en-US" sz="1400" dirty="0" smtClean="0">
                <a:latin typeface="Albertus Medium" pitchFamily="34" charset="0"/>
              </a:rPr>
              <a:t> Zhan </a:t>
            </a:r>
            <a:r>
              <a:rPr lang="en-US" sz="1400" dirty="0" err="1" smtClean="0">
                <a:latin typeface="Albertus Medium" pitchFamily="34" charset="0"/>
              </a:rPr>
              <a:t>Mone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vitin</a:t>
            </a:r>
            <a:r>
              <a:rPr lang="en-US" sz="1400" dirty="0" smtClean="0">
                <a:latin typeface="Albertus Medium" pitchFamily="34" charset="0"/>
              </a:rPr>
              <a:t> 1952. </a:t>
            </a:r>
            <a:r>
              <a:rPr lang="en-US" sz="1400" dirty="0" err="1" smtClean="0">
                <a:latin typeface="Albertus Medium" pitchFamily="34" charset="0"/>
              </a:rPr>
              <a:t>Ngritja</a:t>
            </a:r>
            <a:r>
              <a:rPr lang="en-US" sz="1400" dirty="0" smtClean="0">
                <a:latin typeface="Albertus Medium" pitchFamily="34" charset="0"/>
              </a:rPr>
              <a:t> e </a:t>
            </a:r>
            <a:r>
              <a:rPr lang="en-US" sz="1400" dirty="0" err="1" smtClean="0">
                <a:latin typeface="Albertus Medium" pitchFamily="34" charset="0"/>
              </a:rPr>
              <a:t>vetëdijes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për</a:t>
            </a:r>
            <a:r>
              <a:rPr lang="en-US" sz="1400" dirty="0" smtClean="0">
                <a:latin typeface="Albertus Medium" pitchFamily="34" charset="0"/>
              </a:rPr>
              <a:t> BE-</a:t>
            </a:r>
            <a:r>
              <a:rPr lang="en-US" sz="1400" dirty="0" err="1" smtClean="0">
                <a:latin typeface="Albertus Medium" pitchFamily="34" charset="0"/>
              </a:rPr>
              <a:t>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dhe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inkuadrimi</a:t>
            </a:r>
            <a:r>
              <a:rPr lang="en-US" sz="1400" dirty="0" smtClean="0">
                <a:latin typeface="Albertus Medium" pitchFamily="34" charset="0"/>
              </a:rPr>
              <a:t> I </a:t>
            </a:r>
            <a:r>
              <a:rPr lang="en-US" sz="1400" dirty="0" err="1" smtClean="0">
                <a:latin typeface="Albertus Medium" pitchFamily="34" charset="0"/>
              </a:rPr>
              <a:t>qytetarëve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saj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aktivitetet</a:t>
            </a:r>
            <a:r>
              <a:rPr lang="en-US" sz="1400" dirty="0" smtClean="0">
                <a:latin typeface="Albertus Medium" pitchFamily="34" charset="0"/>
              </a:rPr>
              <a:t> e </a:t>
            </a:r>
            <a:r>
              <a:rPr lang="en-US" sz="1400" dirty="0" err="1" smtClean="0">
                <a:latin typeface="Albertus Medium" pitchFamily="34" charset="0"/>
              </a:rPr>
              <a:t>saja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është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një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nga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sfidat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mëdha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institucioneve</a:t>
            </a:r>
            <a:r>
              <a:rPr lang="en-US" sz="1400" dirty="0" smtClean="0">
                <a:latin typeface="Albertus Medium" pitchFamily="34" charset="0"/>
              </a:rPr>
              <a:t> </a:t>
            </a:r>
            <a:r>
              <a:rPr lang="en-US" sz="1400" dirty="0" err="1" smtClean="0">
                <a:latin typeface="Albertus Medium" pitchFamily="34" charset="0"/>
              </a:rPr>
              <a:t>të</a:t>
            </a:r>
            <a:r>
              <a:rPr lang="en-US" sz="1400" dirty="0" smtClean="0">
                <a:latin typeface="Albertus Medium" pitchFamily="34" charset="0"/>
              </a:rPr>
              <a:t> BE-</a:t>
            </a:r>
            <a:r>
              <a:rPr lang="en-US" sz="1400" dirty="0" err="1" smtClean="0">
                <a:latin typeface="Albertus Medium" pitchFamily="34" charset="0"/>
              </a:rPr>
              <a:t>së</a:t>
            </a:r>
            <a:r>
              <a:rPr lang="en-US" sz="1400" dirty="0" smtClean="0">
                <a:latin typeface="Albertus Medium" pitchFamily="34" charset="0"/>
              </a:rPr>
              <a:t>.</a:t>
            </a:r>
            <a:endParaRPr lang="en-US" sz="1400" b="1" dirty="0" smtClean="0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Simbolet</a:t>
            </a:r>
            <a:r>
              <a:rPr lang="en-US" dirty="0" smtClean="0"/>
              <a:t> </a:t>
            </a:r>
            <a:r>
              <a:rPr lang="en-US" dirty="0" err="1" smtClean="0"/>
              <a:t>Evropiane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866888" cy="5105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Pasaporta</a:t>
            </a:r>
            <a:r>
              <a:rPr lang="en-US" dirty="0" smtClean="0"/>
              <a:t>                 </a:t>
            </a:r>
            <a:r>
              <a:rPr lang="en-US" dirty="0" err="1" smtClean="0"/>
              <a:t>Flamuri</a:t>
            </a:r>
            <a:r>
              <a:rPr lang="en-US" dirty="0" smtClean="0"/>
              <a:t>            EURO</a:t>
            </a:r>
          </a:p>
          <a:p>
            <a:pPr>
              <a:buNone/>
            </a:pPr>
            <a:endParaRPr lang="en-US" sz="2800" dirty="0" smtClean="0">
              <a:ln w="18000">
                <a:noFill/>
                <a:prstDash val="solid"/>
                <a:miter lim="800000"/>
              </a:ln>
              <a:latin typeface="Albertus Medium" pitchFamily="34" charset="0"/>
            </a:endParaRPr>
          </a:p>
          <a:p>
            <a:pPr>
              <a:buNone/>
            </a:pPr>
            <a:r>
              <a:rPr lang="en-US" sz="2800" dirty="0" err="1" smtClean="0">
                <a:ln w="18000">
                  <a:noFill/>
                  <a:prstDash val="solid"/>
                  <a:miter lim="800000"/>
                </a:ln>
                <a:latin typeface="Albertus Medium" pitchFamily="34" charset="0"/>
              </a:rPr>
              <a:t>Himni</a:t>
            </a:r>
            <a:r>
              <a:rPr lang="en-US" sz="2800" dirty="0" smtClean="0">
                <a:ln w="18000">
                  <a:noFill/>
                  <a:prstDash val="solid"/>
                  <a:miter lim="800000"/>
                </a:ln>
                <a:latin typeface="Albertus Medium" pitchFamily="34" charset="0"/>
              </a:rPr>
              <a:t> </a:t>
            </a:r>
            <a:r>
              <a:rPr lang="en-US" sz="2800" dirty="0" err="1" smtClean="0">
                <a:ln w="18000">
                  <a:noFill/>
                  <a:prstDash val="solid"/>
                  <a:miter lim="800000"/>
                </a:ln>
                <a:latin typeface="Albertus Medium" pitchFamily="34" charset="0"/>
              </a:rPr>
              <a:t>i</a:t>
            </a:r>
            <a:r>
              <a:rPr lang="en-US" sz="2800" dirty="0" smtClean="0">
                <a:ln w="18000">
                  <a:noFill/>
                  <a:prstDash val="solid"/>
                  <a:miter lim="800000"/>
                </a:ln>
                <a:latin typeface="Albertus Medium" pitchFamily="34" charset="0"/>
              </a:rPr>
              <a:t> </a:t>
            </a:r>
            <a:r>
              <a:rPr lang="en-US" sz="2800" dirty="0" err="1" smtClean="0">
                <a:ln w="18000">
                  <a:noFill/>
                  <a:prstDash val="solid"/>
                  <a:miter lim="800000"/>
                </a:ln>
                <a:latin typeface="Albertus Medium" pitchFamily="34" charset="0"/>
              </a:rPr>
              <a:t>gezimit</a:t>
            </a:r>
            <a:r>
              <a:rPr lang="en-US" sz="2800" dirty="0" smtClean="0">
                <a:ln w="18000">
                  <a:noFill/>
                  <a:prstDash val="solid"/>
                  <a:miter lim="800000"/>
                </a:ln>
                <a:latin typeface="Albertus Medium" pitchFamily="34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https://www.shqiperia.com/fotoshqip/1389109723-pashaporta_ma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2286000" cy="1714500"/>
          </a:xfrm>
          <a:prstGeom prst="rect">
            <a:avLst/>
          </a:prstGeom>
          <a:noFill/>
        </p:spPr>
      </p:pic>
      <p:pic>
        <p:nvPicPr>
          <p:cNvPr id="2052" name="Picture 4" descr="https://upload.wikimedia.org/wikipedia/commons/thumb/b/b7/Flag_of_Europe.svg/125px-Flag_of_Europ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2180419" cy="1447800"/>
          </a:xfrm>
          <a:prstGeom prst="rect">
            <a:avLst/>
          </a:prstGeom>
          <a:noFill/>
        </p:spPr>
      </p:pic>
      <p:pic>
        <p:nvPicPr>
          <p:cNvPr id="6" name="Picture 5" descr="La2-eu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581400"/>
            <a:ext cx="1905000" cy="2540000"/>
          </a:xfrm>
          <a:prstGeom prst="rect">
            <a:avLst/>
          </a:prstGeom>
        </p:spPr>
      </p:pic>
      <p:pic>
        <p:nvPicPr>
          <p:cNvPr id="7" name="Picture 6" descr="hymn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4038600"/>
            <a:ext cx="252436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36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lbertus Medium" pitchFamily="34" charset="0"/>
              </a:rPr>
              <a:t>POLITIKAT E BE-se</a:t>
            </a:r>
            <a:br>
              <a:rPr lang="en-US" sz="36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lbertus Medium" pitchFamily="34" charset="0"/>
              </a:rPr>
            </a:br>
            <a:endParaRPr lang="en-US" u="sng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498080" cy="5486400"/>
          </a:xfrm>
        </p:spPr>
        <p:txBody>
          <a:bodyPr>
            <a:noAutofit/>
          </a:bodyPr>
          <a:lstStyle/>
          <a:p>
            <a:pPr fontAlgn="base"/>
            <a:r>
              <a:rPr lang="en-US" sz="1400" b="1" dirty="0" err="1" smtClean="0">
                <a:solidFill>
                  <a:srgbClr val="7030A0"/>
                </a:solidFill>
                <a:latin typeface="Albertus Medium" pitchFamily="34" charset="0"/>
              </a:rPr>
              <a:t>Politika</a:t>
            </a:r>
            <a:r>
              <a:rPr lang="en-US" sz="1400" b="1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lbertus Medium" pitchFamily="34" charset="0"/>
              </a:rPr>
              <a:t>rajonale</a:t>
            </a:r>
            <a:r>
              <a:rPr lang="en-US" sz="1400" b="1" dirty="0" smtClean="0">
                <a:solidFill>
                  <a:srgbClr val="7030A0"/>
                </a:solidFill>
                <a:latin typeface="Albertus Medium" pitchFamily="34" charset="0"/>
              </a:rPr>
              <a:t> e BE-</a:t>
            </a:r>
            <a:r>
              <a:rPr lang="en-US" sz="1400" b="1" dirty="0" err="1" smtClean="0">
                <a:solidFill>
                  <a:srgbClr val="7030A0"/>
                </a:solidFill>
                <a:latin typeface="Albertus Medium" pitchFamily="34" charset="0"/>
              </a:rPr>
              <a:t>së</a:t>
            </a:r>
            <a:endParaRPr lang="en-US" sz="1400" b="1" dirty="0" smtClean="0">
              <a:solidFill>
                <a:srgbClr val="7030A0"/>
              </a:solidFill>
              <a:latin typeface="Albertus Medium" pitchFamily="34" charset="0"/>
            </a:endParaRPr>
          </a:p>
          <a:p>
            <a:pPr fontAlgn="base">
              <a:buNone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 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strategji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BE-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zvogëlojë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dallimet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ekonomike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sociale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territoriale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ndërmjet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rajoneve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Evropës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mënyrë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BE-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treguar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se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mbështet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vendet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pak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pasura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</a:t>
            </a:r>
          </a:p>
          <a:p>
            <a:pPr fontAlgn="base">
              <a:buNone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 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Ajo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punon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:</a:t>
            </a:r>
          </a:p>
          <a:p>
            <a:pPr lvl="0" fontAlgn="base"/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vërë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pah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mirën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secili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; </a:t>
            </a:r>
          </a:p>
          <a:p>
            <a:pPr lvl="0" fontAlgn="base"/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t’i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bëjë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gjitha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konkurruese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;</a:t>
            </a:r>
          </a:p>
          <a:p>
            <a:pPr lvl="0" fontAlgn="base"/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krijojë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vende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pune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shumë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mira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;</a:t>
            </a:r>
          </a:p>
          <a:p>
            <a:pPr fontAlgn="base">
              <a:buNone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 BE-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ja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investon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347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miliardë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euro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Nuk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qëllimi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vetëm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kalohet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pasuria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nga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pasura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varfrat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Paratë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shfrytëzohen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t’u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ndihmuar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ekonomive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zhvillohen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hapen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vende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pune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Kjo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mund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arrihet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duke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përmirësuar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lidhjet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transportit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me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viset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largëta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ndihmuar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bizneset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vogla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mesme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investuar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mjedise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pastra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duke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përmirësuar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arsimin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aftësimin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profesional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Politikat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rajonale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u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ndihmojnë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vendeve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edhe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çështjet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:</a:t>
            </a:r>
          </a:p>
          <a:p>
            <a:pPr lvl="0" fontAlgn="base"/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ndryshimet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klimatike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;</a:t>
            </a:r>
          </a:p>
          <a:p>
            <a:pPr lvl="0" fontAlgn="base"/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furnizimi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me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energji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;</a:t>
            </a:r>
          </a:p>
          <a:p>
            <a:pPr lvl="0" fontAlgn="base"/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globalizimi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;</a:t>
            </a:r>
          </a:p>
          <a:p>
            <a:pPr lvl="0" fontAlgn="base"/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masat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ndaj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plakjes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popullatës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meqë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disa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vende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nataliteti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aq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ulët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nuk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do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ketë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mjaft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rinj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punojnë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t’i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mbështetur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pleqtë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ardhmen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 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lbertus Medium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Albertus Medium" pitchFamily="34" charset="0"/>
              </a:rPr>
              <a:t> </a:t>
            </a:r>
            <a:endParaRPr lang="en-US" sz="1200" dirty="0" smtClean="0">
              <a:latin typeface="Albertus Medium" pitchFamily="34" charset="0"/>
            </a:endParaRPr>
          </a:p>
          <a:p>
            <a:pPr>
              <a:buNone/>
            </a:pPr>
            <a:r>
              <a:rPr lang="en-US" sz="1200" b="1" dirty="0" smtClean="0">
                <a:latin typeface="Albertus Medium" pitchFamily="34" charset="0"/>
              </a:rPr>
              <a:t> </a:t>
            </a:r>
            <a:endParaRPr lang="en-US" sz="1200" dirty="0" smtClean="0">
              <a:latin typeface="Albertus Medium" pitchFamily="34" charset="0"/>
            </a:endParaRPr>
          </a:p>
          <a:p>
            <a:pPr>
              <a:buNone/>
            </a:pPr>
            <a:endParaRPr lang="en-US" sz="1200" dirty="0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"/>
            <a:ext cx="7498080" cy="5943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4300" b="1" u="sng" dirty="0" smtClean="0">
              <a:solidFill>
                <a:schemeClr val="accent6">
                  <a:lumMod val="75000"/>
                </a:schemeClr>
              </a:solidFill>
              <a:latin typeface="Albertus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5600" b="1" u="sng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Politikat</a:t>
            </a:r>
            <a:r>
              <a:rPr lang="en-US" sz="5600" b="1" u="sng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b="1" u="sng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solidaritetit</a:t>
            </a:r>
            <a:endParaRPr lang="en-US" sz="5600" dirty="0" smtClean="0">
              <a:solidFill>
                <a:schemeClr val="accent6">
                  <a:lumMod val="75000"/>
                </a:schemeClr>
              </a:solidFill>
              <a:latin typeface="Albertus Medium" pitchFamily="34" charset="0"/>
            </a:endParaRPr>
          </a:p>
          <a:p>
            <a:pPr>
              <a:buNone/>
            </a:pP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Qëllimi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kryesor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politikave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solidaritet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mbështesin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krijimin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tregut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unik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(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tejkalojnë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pabarazinë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me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anë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përdorimit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masave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strukturore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dedikuara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ndihmë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rajoneve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mbesin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prapa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ose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sektorëve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industrial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ballafaqohen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me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vështirësi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Nevoja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solidaritet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mes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vendeve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BE-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mes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rajoneve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caktuara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, u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bë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edhe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nevojshme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me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hyrjen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12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shteteve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reja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me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ardhura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vogla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se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mesatarja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BE-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 BE-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ja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gjithashtu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duhet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ketë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rol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ristrukturimin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atyre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sektorëve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ekonomi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janë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goditur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nga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ana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konkurrencës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ndërkombëtare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rritje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sipër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 </a:t>
            </a:r>
          </a:p>
          <a:p>
            <a:pPr lvl="0">
              <a:buNone/>
            </a:pP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Ndihma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rajonale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Politika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rajonale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BE-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nënkupton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përcjelljen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fondeve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nga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buxheti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BE-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rajonet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kanë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nevojë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këtë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Fondet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shfrytëzohen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nxitur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zhvillimin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rajonet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prapambetura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t’i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ringjallur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zonat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vjetra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industriale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punësimin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rinjve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papunësuarit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modernizimin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bujqësisë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t’i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ndihmuar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rajoneve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rurale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lëna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pas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dore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Fondet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dedikuara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aktivitete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rajonale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kuadër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buxhetit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periudhën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2007-13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kanë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tre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qëllime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</a:t>
            </a:r>
          </a:p>
          <a:p>
            <a:pPr lvl="0"/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Afrimi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ndërsjellë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 </a:t>
            </a:r>
          </a:p>
          <a:p>
            <a:pPr lvl="0"/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Konkurrenca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rajonale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punësimi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</a:t>
            </a:r>
          </a:p>
          <a:p>
            <a:pPr lvl="0"/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Bashkëpunimi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territorial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 </a:t>
            </a:r>
          </a:p>
          <a:p>
            <a:pPr>
              <a:buNone/>
            </a:pP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BE do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përdorë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mjete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veçanta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plotësimin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këtyre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qëllimeve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, me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cilat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do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plotësohen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ose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do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stimulohen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investimet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nga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ana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sektorit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privat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nga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ana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qeverive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nacionale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rajonale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Këto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mjete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janë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njohura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</a:p>
          <a:p>
            <a:pPr lvl="0"/>
            <a:r>
              <a:rPr lang="en-US" sz="5600" b="1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Fondi</a:t>
            </a:r>
            <a:r>
              <a:rPr lang="en-US" sz="5600" b="1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b="1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sz="5600" b="1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b="1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b="1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b="1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zhvillim</a:t>
            </a:r>
            <a:r>
              <a:rPr lang="en-US" sz="5600" b="1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b="1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rajonal</a:t>
            </a:r>
            <a:r>
              <a:rPr lang="en-US" sz="5600" b="1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(ERDF)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fondi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parë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strukturor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siguron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mjete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forcimin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kohezionit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ekonomik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, social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territorial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nëpërmjet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zvogëlimit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dallimeve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mes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rajoneve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nëpërmjet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mbështetjes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zhvillimit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strukturor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harmonizimin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ekonomive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rajonale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, duke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përfshirë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edhe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përtëritjen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rajoneve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industriale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lëna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pas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dore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 </a:t>
            </a:r>
          </a:p>
          <a:p>
            <a:pPr lvl="0"/>
            <a:r>
              <a:rPr lang="en-US" sz="5600" b="1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Fondi</a:t>
            </a:r>
            <a:r>
              <a:rPr lang="en-US" sz="5600" b="1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social </a:t>
            </a:r>
            <a:r>
              <a:rPr lang="en-US" sz="5600" b="1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sz="5600" b="1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(ESF),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fondi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dytë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strukturor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siguron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mjete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arsimim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profesional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iniciativa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hapjen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vendeve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punës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</a:t>
            </a:r>
          </a:p>
          <a:p>
            <a:pPr lvl="0"/>
            <a:r>
              <a:rPr lang="en-US" sz="5600" b="1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Fondi</a:t>
            </a:r>
            <a:r>
              <a:rPr lang="en-US" sz="5600" b="1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b="1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koheziv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ka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qëllim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financimin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infrastrukturës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komunikacionit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projekteve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nga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fusha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ambientit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jetësor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vendet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BE-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ku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GDP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banor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pak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se 90%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nga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mesatarja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 e BE-</a:t>
            </a:r>
            <a:r>
              <a:rPr lang="en-US" sz="5600" dirty="0" err="1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.</a:t>
            </a:r>
          </a:p>
          <a:p>
            <a:endParaRPr lang="en-US" sz="5600" dirty="0" smtClean="0">
              <a:solidFill>
                <a:schemeClr val="tx2">
                  <a:lumMod val="75000"/>
                </a:schemeClr>
              </a:solidFill>
              <a:latin typeface="Albertus Medium" pitchFamily="34" charset="0"/>
            </a:endParaRPr>
          </a:p>
          <a:p>
            <a:pPr>
              <a:buNone/>
            </a:pP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Albertus Medium" pitchFamily="34" charset="0"/>
              </a:rPr>
              <a:t> </a:t>
            </a:r>
          </a:p>
          <a:p>
            <a:pPr>
              <a:buNone/>
            </a:pPr>
            <a:r>
              <a:rPr lang="en-US" sz="5600" dirty="0" smtClean="0">
                <a:latin typeface="Albertus Medium" pitchFamily="34" charset="0"/>
              </a:rPr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"/>
            <a:ext cx="7574280" cy="6248400"/>
          </a:xfrm>
        </p:spPr>
        <p:txBody>
          <a:bodyPr>
            <a:normAutofit fontScale="55000" lnSpcReduction="20000"/>
          </a:bodyPr>
          <a:lstStyle/>
          <a:p>
            <a:r>
              <a:rPr lang="en-US" b="1" u="sng" dirty="0" err="1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>Politika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b="1" u="sng" dirty="0" err="1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>përbashkët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b="1" u="sng" dirty="0" err="1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>punëve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b="1" u="sng" dirty="0" err="1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b="1" u="sng" dirty="0" err="1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>jashtme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b="1" u="sng" dirty="0" err="1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b="1" u="sng" dirty="0" err="1" smtClean="0">
                <a:solidFill>
                  <a:schemeClr val="accent3">
                    <a:lumMod val="75000"/>
                  </a:schemeClr>
                </a:solidFill>
                <a:latin typeface="Albertus Medium" pitchFamily="34" charset="0"/>
              </a:rPr>
              <a:t>sigurisë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lbertus Medium" pitchFamily="34" charset="0"/>
            </a:endParaRPr>
          </a:p>
          <a:p>
            <a:pPr>
              <a:buNone/>
            </a:pP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Bashkimi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zhvillon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mënyrë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progresive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politikë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përbashkët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punë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jashtme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siguri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(CFSP), 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cila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u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nënshtrohet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procedurave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ndryshme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krahasim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fushat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politikave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tjera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 CFSP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definohet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implementohet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puna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përbashkët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Këshillit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Këshillit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Objektivat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gjera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Bashkimit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janë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avancimi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demokracisë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sundimi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ligjit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drejtat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njeriut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liria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respektimi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dinjitetit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njerëzor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parimet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barazisë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solidaritetit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arritur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këto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objektiva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BE-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zhvillon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marrëdhënie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partneritete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vendet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organizatat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tjera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mbarë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botën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Përgjegjësitë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CFSP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janë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si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vijon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: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Albertus Medium" pitchFamily="34" charset="0"/>
            </a:endParaRPr>
          </a:p>
          <a:p>
            <a:pPr lvl="0"/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Këshilli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kryesuar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Presidenti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definon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politikën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përbashkët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punë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jashtme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siguri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duke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marrë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parasysh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interesat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strategjike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Unionit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duke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përfshirë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çështje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kanë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bëjnë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mbrojtjen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</a:t>
            </a:r>
          </a:p>
          <a:p>
            <a:pPr lvl="0"/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Këshilli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sidomos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Këshilli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Punëve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Jashtme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merr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vendimet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nevojshme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definuar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implementuar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CFSP-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duke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ndjekur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udhëzimet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Këshillit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Përfaqësuesi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Lartë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Punë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Jashtme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Politikë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Sigurie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kryeson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mbledhjen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Këshillit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Punëve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Jashtme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 </a:t>
            </a:r>
          </a:p>
          <a:p>
            <a:pPr lvl="0"/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Përfaqësuesi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Lartë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bashku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shtetet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anëtare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vë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fuqi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CFSP-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duke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garantuar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vazhdimësinë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efektshmërinë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implementimit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saj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bërë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këtë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ai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ose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ajo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mund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kërkojë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shfrytëzimin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resurseve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nacionale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atyre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Bashkimit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endParaRPr lang="en-US" dirty="0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0"/>
            <a:ext cx="8001000" cy="6858000"/>
          </a:xfrm>
        </p:spPr>
        <p:txBody>
          <a:bodyPr>
            <a:normAutofit fontScale="47500" lnSpcReduction="20000"/>
          </a:bodyPr>
          <a:lstStyle/>
          <a:p>
            <a:endParaRPr lang="en-US" b="1" dirty="0" smtClean="0">
              <a:latin typeface="Albertus Medium" pitchFamily="34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Albertus Medium" pitchFamily="34" charset="0"/>
              </a:rPr>
              <a:t>Politikat</a:t>
            </a:r>
            <a:r>
              <a:rPr lang="en-US" b="1" dirty="0" smtClean="0">
                <a:solidFill>
                  <a:srgbClr val="FF0000"/>
                </a:solidFill>
                <a:latin typeface="Albertus Medium" pitchFamily="34" charset="0"/>
              </a:rPr>
              <a:t> e </a:t>
            </a:r>
            <a:r>
              <a:rPr lang="en-US" b="1" dirty="0" err="1" smtClean="0">
                <a:solidFill>
                  <a:srgbClr val="FF0000"/>
                </a:solidFill>
                <a:latin typeface="Albertus Medium" pitchFamily="34" charset="0"/>
              </a:rPr>
              <a:t>perbashketa</a:t>
            </a:r>
            <a:r>
              <a:rPr lang="en-US" b="1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lbertus Medium" pitchFamily="34" charset="0"/>
              </a:rPr>
              <a:t>bujqesore</a:t>
            </a:r>
            <a:r>
              <a:rPr lang="en-US" b="1" dirty="0" smtClean="0">
                <a:solidFill>
                  <a:srgbClr val="FF0000"/>
                </a:solidFill>
                <a:latin typeface="Albertus Medium" pitchFamily="34" charset="0"/>
              </a:rPr>
              <a:t>(PBB)</a:t>
            </a:r>
            <a:endParaRPr lang="en-US" dirty="0" smtClean="0">
              <a:solidFill>
                <a:srgbClr val="FF0000"/>
              </a:solidFill>
              <a:latin typeface="Albertus Medium" pitchFamily="34" charset="0"/>
            </a:endParaRPr>
          </a:p>
          <a:p>
            <a:pPr>
              <a:buNone/>
            </a:pPr>
            <a:r>
              <a:rPr lang="en-US" b="1" dirty="0" smtClean="0">
                <a:latin typeface="Albertus Medium" pitchFamily="34" charset="0"/>
              </a:rPr>
              <a:t> 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Qëllimet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PPB,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cekura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Marrëveshjen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Romës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viti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1957,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pothuaj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arritur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: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bujqve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iu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mundësuar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standardi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mire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jetësor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;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tregjet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stabilizuar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;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konsumuesit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kanë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qasje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deri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prodhimet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lira;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strukturat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bujqësore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modernizuar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Edhe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parimet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tjera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miratuar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kohë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u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treguan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dobishme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Konsumuesit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sigurt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cilësinë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prodhimeve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ndërsa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çmimet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prodhimeve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bujqësore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mbetën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stabile,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mbrojtura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fluktuimet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tregut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botëror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                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Buxheti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PPB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quhet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Fondi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udhëheqje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bujqësore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garanci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Por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PB u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viktimë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suksesit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vet.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Prodhimtaria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rritej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shumë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shpejtë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se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konsumimi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paraqiste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barë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madhe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buxhetin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BE-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Politika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bujqësore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duhej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reformohej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qëllim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tejkalohet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ky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problem.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Kjo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reformë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filloi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jap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rezultate.Prodhimtaria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u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ngadalësua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Bujqit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u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inkurajuan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përdorin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metoda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qëndrueshme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bujqësore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me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cilën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mbrohet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ambienti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jetësor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ruajnë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ambientin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njerëzor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kontribuojnë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përmirësimin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cilësisë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sigurisë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ushqimit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Roli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komunitetit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bujqësor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sigurojë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numër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caktuar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aktivitetesh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ekonomike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çdo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rajon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rural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ruajë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diversitetin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fushave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pjellore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Evropës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Ky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diversitet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“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mënyra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rurale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jetesës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”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-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njerëzit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duke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jetuar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harmoni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tokën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lbertus Medium" pitchFamily="34" charset="0"/>
            </a:endParaRP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-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pjesë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rëndësishme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identitetit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Evropës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Bashkimi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Organizata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Tregtare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Botërore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(OTB) ka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kërkuar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theksi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madh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t’i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vihet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cilësisë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ushqimit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parimin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masave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parandaluese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mirëqenien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kafshëve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Albertus Medium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Gjithashtu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Bashkimi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filloi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me reformat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edhe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lbertus Medium" pitchFamily="34" charset="0"/>
              </a:rPr>
              <a:t>politikat</a:t>
            </a:r>
            <a:r>
              <a:rPr lang="en-US" b="1" i="1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b="1" i="1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lbertus Medium" pitchFamily="34" charset="0"/>
              </a:rPr>
              <a:t>peshkim</a:t>
            </a:r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Qëllimi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që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lbertus Medium" pitchFamily="34" charset="0"/>
            </a:endParaRPr>
          </a:p>
          <a:p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zvogëlohet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kapaciteti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tepër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madh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I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peshkimit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shpejtë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ruhet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fondi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peshqve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lbertus Medium" pitchFamily="34" charset="0"/>
            </a:endParaRPr>
          </a:p>
          <a:p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financiarisht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t’u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ndihmohet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peshkatarëve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zhvillojnë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aktivitete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tjera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ekonomike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Albertus Medium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2800" dirty="0" smtClean="0">
                <a:solidFill>
                  <a:srgbClr val="7030A0"/>
                </a:solidFill>
                <a:latin typeface="Albertus Medium" pitchFamily="34" charset="0"/>
              </a:rPr>
              <a:t>“</a:t>
            </a:r>
            <a:r>
              <a:rPr lang="en-US" sz="2800" b="1" dirty="0" smtClean="0">
                <a:solidFill>
                  <a:srgbClr val="7030A0"/>
                </a:solidFill>
                <a:latin typeface="Albertus Medium" pitchFamily="34" charset="0"/>
              </a:rPr>
              <a:t>EURO-MONEDHA E VETME E EVROPIANËVE!</a:t>
            </a: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</a:b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dirty="0" smtClean="0">
                <a:latin typeface="Albertus Medium" pitchFamily="34" charset="0"/>
              </a:rPr>
              <a:t>Euro” </a:t>
            </a:r>
            <a:r>
              <a:rPr lang="en-US" dirty="0" err="1" smtClean="0">
                <a:latin typeface="Albertus Medium" pitchFamily="34" charset="0"/>
              </a:rPr>
              <a:t>quhet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monedha</a:t>
            </a:r>
            <a:r>
              <a:rPr lang="en-US" dirty="0" smtClean="0">
                <a:latin typeface="Albertus Medium" pitchFamily="34" charset="0"/>
              </a:rPr>
              <a:t> e </a:t>
            </a:r>
            <a:r>
              <a:rPr lang="en-US" dirty="0" err="1" smtClean="0">
                <a:latin typeface="Albertus Medium" pitchFamily="34" charset="0"/>
              </a:rPr>
              <a:t>vetme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evropiane</a:t>
            </a:r>
            <a:r>
              <a:rPr lang="en-US" dirty="0" smtClean="0">
                <a:latin typeface="Albertus Medium" pitchFamily="34" charset="0"/>
              </a:rPr>
              <a:t>, e </a:t>
            </a:r>
            <a:r>
              <a:rPr lang="en-US" dirty="0" err="1" smtClean="0">
                <a:latin typeface="Albertus Medium" pitchFamily="34" charset="0"/>
              </a:rPr>
              <a:t>cila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doli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në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qarkullim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më</a:t>
            </a:r>
            <a:r>
              <a:rPr lang="en-US" dirty="0" smtClean="0">
                <a:latin typeface="Albertus Medium" pitchFamily="34" charset="0"/>
              </a:rPr>
              <a:t> 1 </a:t>
            </a:r>
            <a:r>
              <a:rPr lang="en-US" dirty="0" err="1" smtClean="0">
                <a:latin typeface="Albertus Medium" pitchFamily="34" charset="0"/>
              </a:rPr>
              <a:t>janar</a:t>
            </a:r>
            <a:r>
              <a:rPr lang="en-US" dirty="0" smtClean="0">
                <a:latin typeface="Albertus Medium" pitchFamily="34" charset="0"/>
              </a:rPr>
              <a:t> 2002. Euro ka </a:t>
            </a:r>
            <a:r>
              <a:rPr lang="en-US" dirty="0" err="1" smtClean="0">
                <a:latin typeface="Albertus Medium" pitchFamily="34" charset="0"/>
              </a:rPr>
              <a:t>zëvendësuar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monedhat</a:t>
            </a:r>
            <a:r>
              <a:rPr lang="en-US" dirty="0" smtClean="0">
                <a:latin typeface="Albertus Medium" pitchFamily="34" charset="0"/>
              </a:rPr>
              <a:t> e 12 </a:t>
            </a:r>
            <a:r>
              <a:rPr lang="en-US" dirty="0" err="1" smtClean="0">
                <a:latin typeface="Albertus Medium" pitchFamily="34" charset="0"/>
              </a:rPr>
              <a:t>vendeve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anëtare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të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Bashkimit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Evropian</a:t>
            </a:r>
            <a:r>
              <a:rPr lang="en-US" dirty="0" smtClean="0">
                <a:latin typeface="Albertus Medium" pitchFamily="34" charset="0"/>
              </a:rPr>
              <a:t>: </a:t>
            </a:r>
            <a:r>
              <a:rPr lang="en-US" dirty="0" err="1" smtClean="0">
                <a:latin typeface="Albertus Medium" pitchFamily="34" charset="0"/>
              </a:rPr>
              <a:t>Austrisë</a:t>
            </a:r>
            <a:r>
              <a:rPr lang="en-US" dirty="0" smtClean="0">
                <a:latin typeface="Albertus Medium" pitchFamily="34" charset="0"/>
              </a:rPr>
              <a:t>, </a:t>
            </a:r>
            <a:r>
              <a:rPr lang="en-US" dirty="0" err="1" smtClean="0">
                <a:latin typeface="Albertus Medium" pitchFamily="34" charset="0"/>
              </a:rPr>
              <a:t>Belgjikës</a:t>
            </a:r>
            <a:r>
              <a:rPr lang="en-US" dirty="0" smtClean="0">
                <a:latin typeface="Albertus Medium" pitchFamily="34" charset="0"/>
              </a:rPr>
              <a:t>, </a:t>
            </a:r>
            <a:r>
              <a:rPr lang="en-US" dirty="0" err="1" smtClean="0">
                <a:latin typeface="Albertus Medium" pitchFamily="34" charset="0"/>
              </a:rPr>
              <a:t>Finlandës</a:t>
            </a:r>
            <a:r>
              <a:rPr lang="en-US" dirty="0" smtClean="0">
                <a:latin typeface="Albertus Medium" pitchFamily="34" charset="0"/>
              </a:rPr>
              <a:t>, </a:t>
            </a:r>
            <a:r>
              <a:rPr lang="en-US" dirty="0" err="1" smtClean="0">
                <a:latin typeface="Albertus Medium" pitchFamily="34" charset="0"/>
              </a:rPr>
              <a:t>Francës</a:t>
            </a:r>
            <a:r>
              <a:rPr lang="en-US" dirty="0" smtClean="0">
                <a:latin typeface="Albertus Medium" pitchFamily="34" charset="0"/>
              </a:rPr>
              <a:t>, </a:t>
            </a:r>
            <a:r>
              <a:rPr lang="en-US" dirty="0" err="1" smtClean="0">
                <a:latin typeface="Albertus Medium" pitchFamily="34" charset="0"/>
              </a:rPr>
              <a:t>Gjermanisë</a:t>
            </a:r>
            <a:r>
              <a:rPr lang="en-US" dirty="0" smtClean="0">
                <a:latin typeface="Albertus Medium" pitchFamily="34" charset="0"/>
              </a:rPr>
              <a:t>, </a:t>
            </a:r>
            <a:r>
              <a:rPr lang="en-US" dirty="0" err="1" smtClean="0">
                <a:latin typeface="Albertus Medium" pitchFamily="34" charset="0"/>
              </a:rPr>
              <a:t>Greqisë</a:t>
            </a:r>
            <a:r>
              <a:rPr lang="en-US" dirty="0" smtClean="0">
                <a:latin typeface="Albertus Medium" pitchFamily="34" charset="0"/>
              </a:rPr>
              <a:t>, </a:t>
            </a:r>
            <a:r>
              <a:rPr lang="en-US" dirty="0" err="1" smtClean="0">
                <a:latin typeface="Albertus Medium" pitchFamily="34" charset="0"/>
              </a:rPr>
              <a:t>Irlandës</a:t>
            </a:r>
            <a:r>
              <a:rPr lang="en-US" dirty="0" smtClean="0">
                <a:latin typeface="Albertus Medium" pitchFamily="34" charset="0"/>
              </a:rPr>
              <a:t>, </a:t>
            </a:r>
            <a:r>
              <a:rPr lang="en-US" dirty="0" err="1" smtClean="0">
                <a:latin typeface="Albertus Medium" pitchFamily="34" charset="0"/>
              </a:rPr>
              <a:t>Italisë</a:t>
            </a:r>
            <a:r>
              <a:rPr lang="en-US" dirty="0" smtClean="0">
                <a:latin typeface="Albertus Medium" pitchFamily="34" charset="0"/>
              </a:rPr>
              <a:t>, </a:t>
            </a:r>
            <a:r>
              <a:rPr lang="en-US" dirty="0" err="1" smtClean="0">
                <a:latin typeface="Albertus Medium" pitchFamily="34" charset="0"/>
              </a:rPr>
              <a:t>Luksemburgut</a:t>
            </a:r>
            <a:r>
              <a:rPr lang="en-US" dirty="0" smtClean="0">
                <a:latin typeface="Albertus Medium" pitchFamily="34" charset="0"/>
              </a:rPr>
              <a:t>, </a:t>
            </a:r>
            <a:r>
              <a:rPr lang="en-US" dirty="0" err="1" smtClean="0">
                <a:latin typeface="Albertus Medium" pitchFamily="34" charset="0"/>
              </a:rPr>
              <a:t>Holandës</a:t>
            </a:r>
            <a:r>
              <a:rPr lang="en-US" dirty="0" smtClean="0">
                <a:latin typeface="Albertus Medium" pitchFamily="34" charset="0"/>
              </a:rPr>
              <a:t>, </a:t>
            </a:r>
            <a:r>
              <a:rPr lang="en-US" dirty="0" err="1" smtClean="0">
                <a:latin typeface="Albertus Medium" pitchFamily="34" charset="0"/>
              </a:rPr>
              <a:t>Portugalisë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dhe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Spanjës</a:t>
            </a:r>
            <a:r>
              <a:rPr lang="en-US" dirty="0" smtClean="0">
                <a:latin typeface="Albertus Medium" pitchFamily="34" charset="0"/>
              </a:rPr>
              <a:t>.   Duke </a:t>
            </a:r>
            <a:r>
              <a:rPr lang="en-US" dirty="0" err="1" smtClean="0">
                <a:latin typeface="Albertus Medium" pitchFamily="34" charset="0"/>
              </a:rPr>
              <a:t>patur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një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monedhë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të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vetme</a:t>
            </a:r>
            <a:r>
              <a:rPr lang="en-US" dirty="0" smtClean="0">
                <a:latin typeface="Albertus Medium" pitchFamily="34" charset="0"/>
              </a:rPr>
              <a:t>, </a:t>
            </a:r>
            <a:r>
              <a:rPr lang="en-US" dirty="0" err="1" smtClean="0">
                <a:latin typeface="Albertus Medium" pitchFamily="34" charset="0"/>
              </a:rPr>
              <a:t>është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më</a:t>
            </a:r>
            <a:r>
              <a:rPr lang="en-US" dirty="0" smtClean="0">
                <a:latin typeface="Albertus Medium" pitchFamily="34" charset="0"/>
              </a:rPr>
              <a:t> e </a:t>
            </a:r>
            <a:r>
              <a:rPr lang="en-US" dirty="0" err="1" smtClean="0">
                <a:latin typeface="Albertus Medium" pitchFamily="34" charset="0"/>
              </a:rPr>
              <a:t>lehtë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të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udhëtosh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dhe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të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krahasosh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çmimet</a:t>
            </a:r>
            <a:r>
              <a:rPr lang="en-US" dirty="0" smtClean="0">
                <a:latin typeface="Albertus Medium" pitchFamily="34" charset="0"/>
              </a:rPr>
              <a:t> midis </a:t>
            </a:r>
            <a:r>
              <a:rPr lang="en-US" dirty="0" err="1" smtClean="0">
                <a:latin typeface="Albertus Medium" pitchFamily="34" charset="0"/>
              </a:rPr>
              <a:t>vendeve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të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Bashkimit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Evropian</a:t>
            </a:r>
            <a:r>
              <a:rPr lang="en-US" dirty="0" smtClean="0">
                <a:latin typeface="Albertus Medium" pitchFamily="34" charset="0"/>
              </a:rPr>
              <a:t>. </a:t>
            </a:r>
            <a:r>
              <a:rPr lang="en-US" dirty="0" err="1" smtClean="0">
                <a:latin typeface="Albertus Medium" pitchFamily="34" charset="0"/>
              </a:rPr>
              <a:t>Gjithashtu</a:t>
            </a:r>
            <a:r>
              <a:rPr lang="en-US" dirty="0" smtClean="0">
                <a:latin typeface="Albertus Medium" pitchFamily="34" charset="0"/>
              </a:rPr>
              <a:t>, </a:t>
            </a:r>
            <a:r>
              <a:rPr lang="en-US" dirty="0" err="1" smtClean="0">
                <a:latin typeface="Albertus Medium" pitchFamily="34" charset="0"/>
              </a:rPr>
              <a:t>monedha</a:t>
            </a:r>
            <a:r>
              <a:rPr lang="en-US" dirty="0" smtClean="0">
                <a:latin typeface="Albertus Medium" pitchFamily="34" charset="0"/>
              </a:rPr>
              <a:t> e </a:t>
            </a:r>
            <a:r>
              <a:rPr lang="en-US" dirty="0" err="1" smtClean="0">
                <a:latin typeface="Albertus Medium" pitchFamily="34" charset="0"/>
              </a:rPr>
              <a:t>njëjtë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ndihmon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në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krijimin</a:t>
            </a:r>
            <a:r>
              <a:rPr lang="en-US" dirty="0" smtClean="0">
                <a:latin typeface="Albertus Medium" pitchFamily="34" charset="0"/>
              </a:rPr>
              <a:t> e </a:t>
            </a:r>
            <a:r>
              <a:rPr lang="en-US" dirty="0" err="1" smtClean="0">
                <a:latin typeface="Albertus Medium" pitchFamily="34" charset="0"/>
              </a:rPr>
              <a:t>një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ambienti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të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qëndrueshëm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për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zhvillimin</a:t>
            </a:r>
            <a:r>
              <a:rPr lang="en-US" dirty="0" smtClean="0">
                <a:latin typeface="Albertus Medium" pitchFamily="34" charset="0"/>
              </a:rPr>
              <a:t> e </a:t>
            </a:r>
            <a:r>
              <a:rPr lang="en-US" dirty="0" err="1" smtClean="0">
                <a:latin typeface="Albertus Medium" pitchFamily="34" charset="0"/>
              </a:rPr>
              <a:t>biznesit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evropian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dhe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për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dirty="0" err="1" smtClean="0">
                <a:latin typeface="Albertus Medium" pitchFamily="34" charset="0"/>
              </a:rPr>
              <a:t>nxitjen</a:t>
            </a:r>
            <a:r>
              <a:rPr lang="en-US" dirty="0" smtClean="0">
                <a:latin typeface="Albertus Medium" pitchFamily="34" charset="0"/>
              </a:rPr>
              <a:t> e </a:t>
            </a:r>
            <a:r>
              <a:rPr lang="en-US" dirty="0" err="1" smtClean="0">
                <a:latin typeface="Albertus Medium" pitchFamily="34" charset="0"/>
              </a:rPr>
              <a:t>konkurrencës</a:t>
            </a:r>
            <a:r>
              <a:rPr lang="en-US" dirty="0" smtClean="0">
                <a:latin typeface="Albertus Medium" pitchFamily="34" charset="0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157566_ori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rgbClr val="7030A0"/>
                </a:solidFill>
                <a:latin typeface="Albertus Medium" pitchFamily="34" charset="0"/>
              </a:rPr>
              <a:t>Punuan</a:t>
            </a:r>
            <a:r>
              <a:rPr lang="en-US" u="sng" dirty="0" smtClean="0">
                <a:solidFill>
                  <a:srgbClr val="7030A0"/>
                </a:solidFill>
                <a:latin typeface="Albertus Medium" pitchFamily="34" charset="0"/>
              </a:rPr>
              <a:t>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Selma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Gashi</a:t>
            </a:r>
            <a:endParaRPr lang="en-US" dirty="0" smtClean="0">
              <a:solidFill>
                <a:srgbClr val="002060"/>
              </a:solidFill>
              <a:latin typeface="Albertus Medium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Xhiberta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Leka</a:t>
            </a:r>
            <a:endParaRPr lang="en-US" dirty="0" smtClean="0">
              <a:solidFill>
                <a:srgbClr val="002060"/>
              </a:solidFill>
              <a:latin typeface="Albertus Medium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Elisjana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Zerja</a:t>
            </a:r>
            <a:endParaRPr lang="en-US" dirty="0" smtClean="0">
              <a:solidFill>
                <a:srgbClr val="002060"/>
              </a:solidFill>
              <a:latin typeface="Albertus Medium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Anjeza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Caka</a:t>
            </a:r>
            <a:endParaRPr lang="en-US" dirty="0" smtClean="0">
              <a:solidFill>
                <a:srgbClr val="002060"/>
              </a:solidFill>
              <a:latin typeface="Albertus Medium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Armend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Gjuta</a:t>
            </a:r>
            <a:endParaRPr lang="en-US" dirty="0" smtClean="0">
              <a:solidFill>
                <a:srgbClr val="002060"/>
              </a:solidFill>
              <a:latin typeface="Albertus Medium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Ledion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Cera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</a:p>
          <a:p>
            <a:pPr>
              <a:buNone/>
            </a:pPr>
            <a:endParaRPr lang="en-US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en-US" u="sng" dirty="0" err="1" smtClean="0">
                <a:solidFill>
                  <a:srgbClr val="7030A0"/>
                </a:solidFill>
              </a:rPr>
              <a:t>Klasa:</a:t>
            </a:r>
            <a:r>
              <a:rPr lang="en-US" dirty="0" err="1" smtClean="0">
                <a:solidFill>
                  <a:srgbClr val="7030A0"/>
                </a:solidFill>
              </a:rPr>
              <a:t>VIII</a:t>
            </a:r>
            <a:r>
              <a:rPr lang="en-US" dirty="0" smtClean="0">
                <a:solidFill>
                  <a:srgbClr val="7030A0"/>
                </a:solidFill>
              </a:rPr>
              <a:t>/A</a:t>
            </a:r>
            <a:endParaRPr lang="en-US" dirty="0" smtClean="0">
              <a:solidFill>
                <a:srgbClr val="7030A0"/>
              </a:solidFill>
              <a:latin typeface="Albertus Medium" pitchFamily="34" charset="0"/>
            </a:endParaRPr>
          </a:p>
          <a:p>
            <a:pPr algn="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/>
                <a:latin typeface="Albertus Medium" pitchFamily="34" charset="0"/>
              </a:rPr>
              <a:t>Shqiperia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Albertus Medium" pitchFamily="34" charset="0"/>
              </a:rPr>
              <a:t>pjese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Albertus Medium" pitchFamily="34" charset="0"/>
              </a:rPr>
              <a:t> e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Albertus Medium" pitchFamily="34" charset="0"/>
              </a:rPr>
              <a:t>Ballkanit,Mesdheut,Evropes</a:t>
            </a:r>
            <a:endParaRPr lang="en-US" sz="2800" dirty="0">
              <a:solidFill>
                <a:srgbClr val="FF0000"/>
              </a:solidFill>
              <a:effectLst/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Trojet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shqiptare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jane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pozicionuar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ne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lindje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pellgut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Mesdheut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 ne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brigjet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ballkanit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Perendimor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 duke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qene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njeheresh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edhe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pjese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Evropes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Juglindore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Ato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lagen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detet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Adriatik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Jon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zgjerohen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ne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drejtim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lindjes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drejt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Ballkanit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Qendror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Trojet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shqiptare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shtrihen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ne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gjeresine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gjeografike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veriore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38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o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58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43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0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27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gjatesine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gjeografike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lindore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19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0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05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22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0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10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Shtrirja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trojeve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shqiptare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ne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Ballkanin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Perendimor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ben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mundur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qe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ato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kene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brenda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hemisferes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veriore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nje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pozicion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relativisht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baraslarguar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ekuatori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ashtu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edhe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Poli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Veriut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Shqipëria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ka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pozitë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favorshme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gjeografike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pasi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gjendet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kryqëzimin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rrugëve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më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shkurtra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kalojnë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Mesdheu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perëndimor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Ballkan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Azinë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Vogël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kontrollon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kalimin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përmes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 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  <a:hlinkClick r:id="rId2" tooltip="Ngushtica e Otrantos"/>
              </a:rPr>
              <a:t>kanalit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  <a:hlinkClick r:id="rId2" tooltip="Ngushtica e Otrantos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  <a:hlinkClick r:id="rId2" tooltip="Ngushtica e Otrantos"/>
              </a:rPr>
              <a:t>detar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  <a:hlinkClick r:id="rId2" tooltip="Ngushtica e Otrantos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  <a:hlinkClick r:id="rId2" tooltip="Ngushtica e Otrantos"/>
              </a:rPr>
              <a:t>të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  <a:hlinkClick r:id="rId2" tooltip="Ngushtica e Otrantos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  <a:hlinkClick r:id="rId2" tooltip="Ngushtica e Otrantos"/>
              </a:rPr>
              <a:t>Otrantos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Luginat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saj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më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gjëra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janë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ato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lumenjve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Drin,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Shkumbin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Vjosë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lehtësojne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njëkohësisht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lidhjen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brendshme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Ballkanit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detin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Adriatik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Azisë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Vogël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viset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Mesdheut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Bregdeti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Adriatikut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shtrihet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gryka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Bunës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deri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Kepin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Gjuhëzes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gjirin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Vlorës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drejtim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jugut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bregdeti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lartë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shkëmbor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ku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dominon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mali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Karaburunit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Gjiret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kryesore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Shqipërise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janë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: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gjiri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Drinit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Lalzit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 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  <a:hlinkClick r:id="rId3" tooltip="Durrësi"/>
              </a:rPr>
              <a:t>Durrësit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Karavastasë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 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  <a:hlinkClick r:id="rId4" tooltip="Vlorë"/>
              </a:rPr>
              <a:t>Vlorës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hyrje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cilës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gjendet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ishulli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Sazanit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effectLst/>
                <a:latin typeface="Albertus Medium" pitchFamily="34" charset="0"/>
              </a:rPr>
              <a:t>Faktoret</a:t>
            </a:r>
            <a:r>
              <a:rPr lang="en-US" sz="3200" dirty="0" smtClean="0">
                <a:effectLst/>
                <a:latin typeface="Albertus Medium" pitchFamily="34" charset="0"/>
              </a:rPr>
              <a:t> </a:t>
            </a:r>
            <a:r>
              <a:rPr lang="en-US" sz="3200" dirty="0" err="1" smtClean="0">
                <a:effectLst/>
                <a:latin typeface="Albertus Medium" pitchFamily="34" charset="0"/>
              </a:rPr>
              <a:t>qe</a:t>
            </a:r>
            <a:r>
              <a:rPr lang="en-US" sz="3200" dirty="0" smtClean="0">
                <a:effectLst/>
                <a:latin typeface="Albertus Medium" pitchFamily="34" charset="0"/>
              </a:rPr>
              <a:t> </a:t>
            </a:r>
            <a:r>
              <a:rPr lang="en-US" sz="3200" dirty="0" err="1" smtClean="0">
                <a:effectLst/>
                <a:latin typeface="Albertus Medium" pitchFamily="34" charset="0"/>
              </a:rPr>
              <a:t>kane</a:t>
            </a:r>
            <a:r>
              <a:rPr lang="en-US" sz="3200" dirty="0" smtClean="0">
                <a:effectLst/>
                <a:latin typeface="Albertus Medium" pitchFamily="34" charset="0"/>
              </a:rPr>
              <a:t> </a:t>
            </a:r>
            <a:r>
              <a:rPr lang="en-US" sz="3200" dirty="0" err="1" smtClean="0">
                <a:effectLst/>
                <a:latin typeface="Albertus Medium" pitchFamily="34" charset="0"/>
              </a:rPr>
              <a:t>ndikuar</a:t>
            </a:r>
            <a:r>
              <a:rPr lang="en-US" sz="3200" dirty="0" smtClean="0">
                <a:effectLst/>
                <a:latin typeface="Albertus Medium" pitchFamily="34" charset="0"/>
              </a:rPr>
              <a:t> </a:t>
            </a:r>
            <a:r>
              <a:rPr lang="en-US" sz="3200" dirty="0" err="1" smtClean="0">
                <a:effectLst/>
                <a:latin typeface="Albertus Medium" pitchFamily="34" charset="0"/>
              </a:rPr>
              <a:t>qe</a:t>
            </a:r>
            <a:r>
              <a:rPr lang="en-US" sz="3200" dirty="0" smtClean="0">
                <a:effectLst/>
                <a:latin typeface="Albertus Medium" pitchFamily="34" charset="0"/>
              </a:rPr>
              <a:t> </a:t>
            </a:r>
            <a:r>
              <a:rPr lang="en-US" sz="3200" dirty="0" err="1" smtClean="0">
                <a:effectLst/>
                <a:latin typeface="Albertus Medium" pitchFamily="34" charset="0"/>
              </a:rPr>
              <a:t>Shqiperia</a:t>
            </a:r>
            <a:r>
              <a:rPr lang="en-US" sz="3200" dirty="0" smtClean="0">
                <a:effectLst/>
                <a:latin typeface="Albertus Medium" pitchFamily="34" charset="0"/>
              </a:rPr>
              <a:t> </a:t>
            </a:r>
            <a:r>
              <a:rPr lang="en-US" sz="3200" dirty="0" err="1" smtClean="0">
                <a:effectLst/>
                <a:latin typeface="Albertus Medium" pitchFamily="34" charset="0"/>
              </a:rPr>
              <a:t>te</a:t>
            </a:r>
            <a:r>
              <a:rPr lang="en-US" sz="3200" dirty="0" smtClean="0">
                <a:effectLst/>
                <a:latin typeface="Albertus Medium" pitchFamily="34" charset="0"/>
              </a:rPr>
              <a:t> </a:t>
            </a:r>
            <a:r>
              <a:rPr lang="en-US" sz="3200" dirty="0" err="1" smtClean="0">
                <a:effectLst/>
                <a:latin typeface="Albertus Medium" pitchFamily="34" charset="0"/>
              </a:rPr>
              <a:t>jete</a:t>
            </a:r>
            <a:r>
              <a:rPr lang="en-US" sz="3200" dirty="0" smtClean="0">
                <a:effectLst/>
                <a:latin typeface="Albertus Medium" pitchFamily="34" charset="0"/>
              </a:rPr>
              <a:t> </a:t>
            </a:r>
            <a:r>
              <a:rPr lang="en-US" sz="3200" dirty="0" err="1" smtClean="0">
                <a:effectLst/>
                <a:latin typeface="Albertus Medium" pitchFamily="34" charset="0"/>
              </a:rPr>
              <a:t>pjese</a:t>
            </a:r>
            <a:r>
              <a:rPr lang="en-US" sz="3200" dirty="0" smtClean="0">
                <a:effectLst/>
                <a:latin typeface="Albertus Medium" pitchFamily="34" charset="0"/>
              </a:rPr>
              <a:t> e </a:t>
            </a:r>
            <a:r>
              <a:rPr lang="en-US" sz="3200" dirty="0" err="1" smtClean="0">
                <a:effectLst/>
                <a:latin typeface="Albertus Medium" pitchFamily="34" charset="0"/>
              </a:rPr>
              <a:t>Evropes</a:t>
            </a:r>
            <a:r>
              <a:rPr lang="en-US" sz="3200" dirty="0" smtClean="0">
                <a:effectLst/>
                <a:latin typeface="Albertus Medium" pitchFamily="34" charset="0"/>
              </a:rPr>
              <a:t> </a:t>
            </a:r>
            <a:r>
              <a:rPr lang="en-US" sz="3200" dirty="0" err="1" smtClean="0">
                <a:effectLst/>
                <a:latin typeface="Albertus Medium" pitchFamily="34" charset="0"/>
              </a:rPr>
              <a:t>dhe</a:t>
            </a:r>
            <a:r>
              <a:rPr lang="en-US" sz="3200" dirty="0" smtClean="0">
                <a:effectLst/>
                <a:latin typeface="Albertus Medium" pitchFamily="34" charset="0"/>
              </a:rPr>
              <a:t> </a:t>
            </a:r>
            <a:r>
              <a:rPr lang="en-US" sz="3200" dirty="0" err="1" smtClean="0">
                <a:effectLst/>
                <a:latin typeface="Albertus Medium" pitchFamily="34" charset="0"/>
              </a:rPr>
              <a:t>jashte</a:t>
            </a:r>
            <a:r>
              <a:rPr lang="en-US" sz="3200" dirty="0" smtClean="0">
                <a:effectLst/>
                <a:latin typeface="Albertus Medium" pitchFamily="34" charset="0"/>
              </a:rPr>
              <a:t> </a:t>
            </a:r>
            <a:r>
              <a:rPr lang="en-US" sz="3200" dirty="0" err="1" smtClean="0">
                <a:effectLst/>
                <a:latin typeface="Albertus Medium" pitchFamily="34" charset="0"/>
              </a:rPr>
              <a:t>saj</a:t>
            </a:r>
            <a:endParaRPr lang="en-US" sz="3200" dirty="0">
              <a:effectLst/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Sic e dime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Shqiperia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eshte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nje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“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shtet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” .                 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Por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si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duket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vetem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ana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gjeografike,pasi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ne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ekonomi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apo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politik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nuk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kemi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“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te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perbashketa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”.  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Faktoret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qe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kane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ndikuar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jane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: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Albertus Medium" pitchFamily="34" charset="0"/>
              </a:rPr>
              <a:t>Rregjimi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Albertus Medium" pitchFamily="34" charset="0"/>
              </a:rPr>
              <a:t>Komunist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lbertus Medium" pitchFamily="34" charset="0"/>
              </a:rPr>
              <a:t>; 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per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gati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40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vjet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Shqiperia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ka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qene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nje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vend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komunist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nen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ndikimin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BS.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7030A0"/>
                </a:solidFill>
                <a:latin typeface="Albertus Medium" pitchFamily="34" charset="0"/>
              </a:rPr>
              <a:t>Zhvillimi</a:t>
            </a:r>
            <a:r>
              <a:rPr lang="en-US" sz="2400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lbertus Medium" pitchFamily="34" charset="0"/>
              </a:rPr>
              <a:t>i</a:t>
            </a:r>
            <a:r>
              <a:rPr lang="en-US" sz="2400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lbertus Medium" pitchFamily="34" charset="0"/>
              </a:rPr>
              <a:t>ngadalte</a:t>
            </a:r>
            <a:r>
              <a:rPr lang="en-US" sz="2400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lbertus Medium" pitchFamily="34" charset="0"/>
              </a:rPr>
              <a:t>i</a:t>
            </a:r>
            <a:r>
              <a:rPr lang="en-US" sz="2400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lbertus Medium" pitchFamily="34" charset="0"/>
              </a:rPr>
              <a:t>ekonomise</a:t>
            </a:r>
            <a:r>
              <a:rPr lang="en-US" sz="2400" dirty="0" smtClean="0">
                <a:solidFill>
                  <a:srgbClr val="7030A0"/>
                </a:solidFill>
                <a:latin typeface="Albertus Medium" pitchFamily="34" charset="0"/>
              </a:rPr>
              <a:t>;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Gjate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sistemit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komunist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kishim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nje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ekonomi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jo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zhvilluar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.Duke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qene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nen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ndikimin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BS,nje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vend me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ekonomi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varfer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ku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baza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ekonomise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ishte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industria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rende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Kuptohet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qe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ekonomia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varfer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BS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mbi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ne.</a:t>
            </a:r>
            <a:endParaRPr lang="en-US" sz="2400" dirty="0">
              <a:solidFill>
                <a:srgbClr val="002060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"/>
            <a:ext cx="7498080" cy="594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4AAC99"/>
                </a:solidFill>
                <a:latin typeface="Albertus Medium" pitchFamily="34" charset="0"/>
              </a:rPr>
              <a:t>Historia</a:t>
            </a:r>
            <a:r>
              <a:rPr lang="en-US" sz="2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4AAC99"/>
                </a:solidFill>
                <a:latin typeface="Albertus Medium" pitchFamily="34" charset="0"/>
              </a:rPr>
              <a:t>jone</a:t>
            </a:r>
            <a:r>
              <a:rPr lang="en-US" sz="2400" dirty="0" smtClean="0">
                <a:solidFill>
                  <a:srgbClr val="4AAC99"/>
                </a:solidFill>
                <a:latin typeface="Albertus Medium" pitchFamily="34" charset="0"/>
              </a:rPr>
              <a:t> ,plot </a:t>
            </a:r>
            <a:r>
              <a:rPr lang="en-US" sz="2400" dirty="0" err="1" smtClean="0">
                <a:solidFill>
                  <a:srgbClr val="4AAC99"/>
                </a:solidFill>
                <a:latin typeface="Albertus Medium" pitchFamily="34" charset="0"/>
              </a:rPr>
              <a:t>luftera</a:t>
            </a:r>
            <a:r>
              <a:rPr lang="en-US" sz="2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4AAC99"/>
                </a:solidFill>
                <a:latin typeface="Albertus Medium" pitchFamily="34" charset="0"/>
              </a:rPr>
              <a:t>humbje</a:t>
            </a:r>
            <a:r>
              <a:rPr lang="en-US" sz="2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4AAC99"/>
                </a:solidFill>
                <a:latin typeface="Albertus Medium" pitchFamily="34" charset="0"/>
              </a:rPr>
              <a:t>te</a:t>
            </a:r>
            <a:r>
              <a:rPr lang="en-US" sz="2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medha.Te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gjithe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dime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historikun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tone.Luftera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gjata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deri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ne 500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vjet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)me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humbje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medha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per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populline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shqiptar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ekonomine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.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Kjo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ka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ndikur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shume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ne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zhvillimin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vendit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.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Pra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,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jane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keto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3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faktore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qe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kane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bere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qe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Shqiperia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te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jete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pjese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Evropes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ne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forme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te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cunguar.Te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mos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jete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nje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vend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i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zhvilluar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, me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qendrueshmeri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ekonomike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politike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.Duke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bere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qe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anetaresimi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ne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Bashkimin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Evropian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te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jete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endrra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cdo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lbertus Medium" pitchFamily="34" charset="0"/>
              </a:rPr>
              <a:t>shqiptari</a:t>
            </a:r>
            <a:r>
              <a:rPr lang="en-US" sz="2400" dirty="0" smtClean="0">
                <a:solidFill>
                  <a:srgbClr val="FFC000"/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Atehere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,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te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punojme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te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bashkepunojme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me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njeri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tjetrin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qe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jemi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sa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me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shpejt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pjese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familjes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evropian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. Te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kemi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ne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vendin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qe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na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takon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ne ate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familje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te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lbertus Medium" pitchFamily="34" charset="0"/>
              </a:rPr>
              <a:t>madhe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 !!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  <a:t/>
            </a:r>
            <a:b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</a:br>
            <a: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  <a:t/>
            </a:r>
            <a:b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</a:br>
            <a:r>
              <a:rPr lang="en-US" sz="3100" u="sng" dirty="0" err="1" smtClean="0">
                <a:solidFill>
                  <a:srgbClr val="7030A0"/>
                </a:solidFill>
                <a:effectLst/>
                <a:latin typeface="Albertus Medium" pitchFamily="34" charset="0"/>
              </a:rPr>
              <a:t>Marrëveshja</a:t>
            </a:r>
            <a: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  <a:t> </a:t>
            </a:r>
            <a:r>
              <a:rPr lang="en-US" sz="3100" u="sng" dirty="0" err="1" smtClean="0">
                <a:solidFill>
                  <a:srgbClr val="7030A0"/>
                </a:solidFill>
                <a:effectLst/>
                <a:latin typeface="Albertus Medium" pitchFamily="34" charset="0"/>
              </a:rPr>
              <a:t>për</a:t>
            </a:r>
            <a: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  <a:t> </a:t>
            </a:r>
            <a:r>
              <a:rPr lang="en-US" sz="3100" u="sng" dirty="0" err="1" smtClean="0">
                <a:solidFill>
                  <a:srgbClr val="7030A0"/>
                </a:solidFill>
                <a:effectLst/>
                <a:latin typeface="Albertus Medium" pitchFamily="34" charset="0"/>
              </a:rPr>
              <a:t>Stabilizim</a:t>
            </a:r>
            <a: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  <a:t> </a:t>
            </a:r>
            <a:r>
              <a:rPr lang="en-US" sz="3100" u="sng" dirty="0" err="1" smtClean="0">
                <a:solidFill>
                  <a:srgbClr val="7030A0"/>
                </a:solidFill>
                <a:effectLst/>
                <a:latin typeface="Albertus Medium" pitchFamily="34" charset="0"/>
              </a:rPr>
              <a:t>dhe</a:t>
            </a:r>
            <a: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  <a:t> </a:t>
            </a:r>
            <a:r>
              <a:rPr lang="en-US" sz="3100" u="sng" dirty="0" err="1" smtClean="0">
                <a:solidFill>
                  <a:srgbClr val="7030A0"/>
                </a:solidFill>
                <a:effectLst/>
                <a:latin typeface="Albertus Medium" pitchFamily="34" charset="0"/>
              </a:rPr>
              <a:t>Asociim</a:t>
            </a:r>
            <a: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  <a:t> (MSA)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b="1" u="sng" dirty="0" smtClean="0"/>
          </a:p>
          <a:p>
            <a:pPr>
              <a:buNone/>
            </a:pP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Marrëveshja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Stabilizim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Asociim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(MSA)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marrëveshje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ligjore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ndërkombëtare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mes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shtetit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nënshkrues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Bashkimit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Europian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kryesisht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bazohet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acquis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communautaire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BE-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shpalljen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saj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mbështetet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legjislacionin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shtetit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bashkëveprues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Marrëveshjet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stabilizim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asociim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janë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implementuar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shtetet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ndryshme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Ballkanit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perëndimor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mënyrë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eksplicite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nënkupton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përgatitjen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shtetit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përkatës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anëtarësim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BE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ardhmen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Marrëveshjet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stabilizim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asociim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janë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bazuara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partneritet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progresiv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ku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BE-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ja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ofron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një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përzierje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koncesioneve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tregtare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ekonomike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ndihmës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financiare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(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Programi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IPA)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marrëdhënie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kontraktuese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lbertus Medium" pitchFamily="34" charset="0"/>
              </a:rPr>
              <a:t> 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u="sng" dirty="0" smtClean="0">
                <a:effectLst/>
                <a:latin typeface="Albertus Medium" pitchFamily="34" charset="0"/>
              </a:rPr>
              <a:t/>
            </a:r>
            <a:br>
              <a:rPr lang="en-US" sz="4000" u="sng" dirty="0" smtClean="0">
                <a:effectLst/>
                <a:latin typeface="Albertus Medium" pitchFamily="34" charset="0"/>
              </a:rPr>
            </a:br>
            <a:r>
              <a:rPr lang="en-US" sz="4000" u="sng" dirty="0" err="1" smtClean="0">
                <a:effectLst/>
                <a:latin typeface="Albertus Medium" pitchFamily="34" charset="0"/>
              </a:rPr>
              <a:t>Procesi</a:t>
            </a:r>
            <a:r>
              <a:rPr lang="en-US" sz="4000" u="sng" dirty="0" smtClean="0">
                <a:effectLst/>
                <a:latin typeface="Albertus Medium" pitchFamily="34" charset="0"/>
              </a:rPr>
              <a:t> </a:t>
            </a:r>
            <a:r>
              <a:rPr lang="en-US" sz="4000" u="sng" dirty="0" err="1" smtClean="0">
                <a:effectLst/>
                <a:latin typeface="Albertus Medium" pitchFamily="34" charset="0"/>
              </a:rPr>
              <a:t>i</a:t>
            </a:r>
            <a:r>
              <a:rPr lang="en-US" sz="4000" u="sng" dirty="0" smtClean="0">
                <a:effectLst/>
                <a:latin typeface="Albertus Medium" pitchFamily="34" charset="0"/>
              </a:rPr>
              <a:t> </a:t>
            </a:r>
            <a:r>
              <a:rPr lang="en-US" sz="4000" u="sng" dirty="0" err="1" smtClean="0">
                <a:effectLst/>
                <a:latin typeface="Albertus Medium" pitchFamily="34" charset="0"/>
              </a:rPr>
              <a:t>stabilizim</a:t>
            </a:r>
            <a:r>
              <a:rPr lang="en-US" sz="4000" u="sng" dirty="0" smtClean="0">
                <a:effectLst/>
                <a:latin typeface="Albertus Medium" pitchFamily="34" charset="0"/>
              </a:rPr>
              <a:t> – </a:t>
            </a:r>
            <a:r>
              <a:rPr lang="en-US" sz="4000" u="sng" dirty="0" err="1" smtClean="0">
                <a:effectLst/>
                <a:latin typeface="Albertus Medium" pitchFamily="34" charset="0"/>
              </a:rPr>
              <a:t>asociimit</a:t>
            </a:r>
            <a:r>
              <a:rPr lang="en-US" sz="4000" u="sng" dirty="0" smtClean="0">
                <a:effectLst/>
                <a:latin typeface="Albertus Medium" pitchFamily="34" charset="0"/>
              </a:rPr>
              <a:t> (PSA)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638288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Procesi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stabilizim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-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asociimit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politika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Bashkimit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Europian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ndaj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Ballkanit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perëndimor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krijuar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qëllim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integrimit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Europian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Përmes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procesit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stabilizimit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asociimit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synimi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BE-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fillimisht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ishte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sigurojë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paqe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siguri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rajonin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Ballkanit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perëndimor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, duke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shërbyer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si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përkrahës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institucioneve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demokratike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sigurimin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zbatimit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ligjit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Synim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tjetër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BE-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mbështesë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shtetet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tranzicion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zhvillimin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ekonomie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gjithëpërfshirëse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tregut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konkurruese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plotësuese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atë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BE-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më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tepër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përmes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këtij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procesi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BE-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ja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promovon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bashkëpunimin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rajonal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mes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shteteve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Ballkanit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perëndimor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përkrah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shtetet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krijimin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kapaciteteve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kritereve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miratimin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implementimin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standardeve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Europiane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, duke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përfshirë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Acquis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Communautaire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standardet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ndërkombëtare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.</a:t>
            </a:r>
            <a:b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PSA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vendos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qëllime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përbashkëta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politika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ekonomike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gjitha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shtetet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Ballkanit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perëndimor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por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progresi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bërë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çdo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shtet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brenda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këtij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procesi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matet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individualisht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Shtetet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marrin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pjesë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PSA u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nënshtrohen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reformave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transformuese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synojnë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konsolidimin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demokracisë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sundimin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drejtës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si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krijimin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ekonomie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funksionale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tregut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përmes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qasjeje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graduale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legjislacionit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komunitetit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ligjet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tyre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nacionale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  <a:t/>
            </a:r>
            <a:b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</a:br>
            <a: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  <a:t/>
            </a:r>
            <a:b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</a:br>
            <a:r>
              <a:rPr lang="en-US" sz="3100" u="sng" dirty="0" err="1" smtClean="0">
                <a:solidFill>
                  <a:srgbClr val="7030A0"/>
                </a:solidFill>
                <a:effectLst/>
                <a:latin typeface="Albertus Medium" pitchFamily="34" charset="0"/>
              </a:rPr>
              <a:t>Kriteret</a:t>
            </a:r>
            <a: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  <a:t> e </a:t>
            </a:r>
            <a:r>
              <a:rPr lang="en-US" sz="3100" u="sng" dirty="0" err="1" smtClean="0">
                <a:solidFill>
                  <a:srgbClr val="7030A0"/>
                </a:solidFill>
                <a:effectLst/>
                <a:latin typeface="Albertus Medium" pitchFamily="34" charset="0"/>
              </a:rPr>
              <a:t>Anetaresimit</a:t>
            </a:r>
            <a: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  <a:t> </a:t>
            </a:r>
            <a:r>
              <a:rPr lang="en-US" sz="3100" u="sng" dirty="0" err="1" smtClean="0">
                <a:solidFill>
                  <a:srgbClr val="7030A0"/>
                </a:solidFill>
                <a:effectLst/>
                <a:latin typeface="Albertus Medium" pitchFamily="34" charset="0"/>
              </a:rPr>
              <a:t>në</a:t>
            </a:r>
            <a: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  <a:t> </a:t>
            </a:r>
            <a:r>
              <a:rPr lang="en-US" sz="3100" u="sng" dirty="0" err="1" smtClean="0">
                <a:solidFill>
                  <a:srgbClr val="7030A0"/>
                </a:solidFill>
                <a:effectLst/>
                <a:latin typeface="Albertus Medium" pitchFamily="34" charset="0"/>
              </a:rPr>
              <a:t>Bashkimin</a:t>
            </a:r>
            <a:r>
              <a:rPr lang="en-US" sz="3100" u="sng" dirty="0" smtClean="0">
                <a:solidFill>
                  <a:srgbClr val="7030A0"/>
                </a:solidFill>
                <a:effectLst/>
                <a:latin typeface="Albertus Medium" pitchFamily="34" charset="0"/>
              </a:rPr>
              <a:t> </a:t>
            </a:r>
            <a:r>
              <a:rPr lang="en-US" sz="3100" u="sng" dirty="0" err="1" smtClean="0">
                <a:solidFill>
                  <a:srgbClr val="7030A0"/>
                </a:solidFill>
                <a:effectLst/>
                <a:latin typeface="Albertus Medium" pitchFamily="34" charset="0"/>
              </a:rPr>
              <a:t>Evropian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7240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900" dirty="0" err="1" smtClean="0">
                <a:latin typeface="Albertus Medium" pitchFamily="34" charset="0"/>
              </a:rPr>
              <a:t>Kriteret</a:t>
            </a:r>
            <a:r>
              <a:rPr lang="en-US" sz="2900" dirty="0" smtClean="0">
                <a:latin typeface="Albertus Medium" pitchFamily="34" charset="0"/>
              </a:rPr>
              <a:t> e </a:t>
            </a:r>
            <a:r>
              <a:rPr lang="en-US" sz="2900" dirty="0" err="1" smtClean="0">
                <a:latin typeface="Albertus Medium" pitchFamily="34" charset="0"/>
              </a:rPr>
              <a:t>anëtarësimit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të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cilave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shpesh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i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referohemi</a:t>
            </a:r>
            <a:r>
              <a:rPr lang="en-US" sz="2900" dirty="0" smtClean="0">
                <a:latin typeface="Albertus Medium" pitchFamily="34" charset="0"/>
              </a:rPr>
              <a:t> me </a:t>
            </a:r>
            <a:r>
              <a:rPr lang="en-US" sz="2900" dirty="0" err="1" smtClean="0">
                <a:latin typeface="Albertus Medium" pitchFamily="34" charset="0"/>
              </a:rPr>
              <a:t>termin</a:t>
            </a:r>
            <a:r>
              <a:rPr lang="en-US" sz="2900" dirty="0" smtClean="0">
                <a:latin typeface="Albertus Medium" pitchFamily="34" charset="0"/>
              </a:rPr>
              <a:t> “</a:t>
            </a:r>
            <a:r>
              <a:rPr lang="en-US" sz="2900" dirty="0" err="1" smtClean="0">
                <a:latin typeface="Albertus Medium" pitchFamily="34" charset="0"/>
              </a:rPr>
              <a:t>kriteret</a:t>
            </a:r>
            <a:r>
              <a:rPr lang="en-US" sz="2900" dirty="0" smtClean="0">
                <a:latin typeface="Albertus Medium" pitchFamily="34" charset="0"/>
              </a:rPr>
              <a:t> e </a:t>
            </a:r>
            <a:r>
              <a:rPr lang="en-US" sz="2900" dirty="0" err="1" smtClean="0">
                <a:latin typeface="Albertus Medium" pitchFamily="34" charset="0"/>
              </a:rPr>
              <a:t>Kopenhagenit</a:t>
            </a:r>
            <a:r>
              <a:rPr lang="en-US" sz="2900" dirty="0" smtClean="0">
                <a:latin typeface="Albertus Medium" pitchFamily="34" charset="0"/>
              </a:rPr>
              <a:t>”’. </a:t>
            </a:r>
          </a:p>
          <a:p>
            <a:pPr>
              <a:buNone/>
            </a:pPr>
            <a:r>
              <a:rPr lang="en-US" sz="2900" dirty="0" err="1" smtClean="0">
                <a:latin typeface="Albertus Medium" pitchFamily="34" charset="0"/>
              </a:rPr>
              <a:t>Këshilli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Europian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i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Kopenhagenit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përcaktoi</a:t>
            </a:r>
            <a:r>
              <a:rPr lang="en-US" sz="2900" dirty="0" smtClean="0">
                <a:latin typeface="Albertus Medium" pitchFamily="34" charset="0"/>
              </a:rPr>
              <a:t> se </a:t>
            </a:r>
            <a:r>
              <a:rPr lang="en-US" sz="2900" dirty="0" err="1" smtClean="0">
                <a:latin typeface="Albertus Medium" pitchFamily="34" charset="0"/>
              </a:rPr>
              <a:t>kriteret</a:t>
            </a:r>
            <a:r>
              <a:rPr lang="en-US" sz="2900" dirty="0" smtClean="0">
                <a:latin typeface="Albertus Medium" pitchFamily="34" charset="0"/>
              </a:rPr>
              <a:t> e </a:t>
            </a:r>
            <a:r>
              <a:rPr lang="en-US" sz="2900" dirty="0" err="1" smtClean="0">
                <a:latin typeface="Albertus Medium" pitchFamily="34" charset="0"/>
              </a:rPr>
              <a:t>anëtarësimit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kërkojnë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që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shteti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kandidat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të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ketë</a:t>
            </a:r>
            <a:r>
              <a:rPr lang="en-US" sz="2900" dirty="0" smtClean="0">
                <a:latin typeface="Albertus Medium" pitchFamily="34" charset="0"/>
              </a:rPr>
              <a:t> </a:t>
            </a:r>
            <a:r>
              <a:rPr lang="en-US" sz="2900" dirty="0" err="1" smtClean="0">
                <a:latin typeface="Albertus Medium" pitchFamily="34" charset="0"/>
              </a:rPr>
              <a:t>arritur</a:t>
            </a:r>
            <a:r>
              <a:rPr lang="en-US" sz="2900" dirty="0" smtClean="0">
                <a:latin typeface="Albertus Medium" pitchFamily="34" charset="0"/>
              </a:rPr>
              <a:t>:</a:t>
            </a:r>
          </a:p>
          <a:p>
            <a:pPr>
              <a:buNone/>
            </a:pPr>
            <a:r>
              <a:rPr lang="en-US" sz="2900" dirty="0" smtClean="0">
                <a:latin typeface="Albertus Medium" pitchFamily="34" charset="0"/>
              </a:rPr>
              <a:t/>
            </a:r>
            <a:br>
              <a:rPr lang="en-US" sz="2900" dirty="0" smtClean="0">
                <a:latin typeface="Albertus Medium" pitchFamily="34" charset="0"/>
              </a:rPr>
            </a:b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•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Stabilitet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te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institucioneve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duke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garantuar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demokracinë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,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shtetin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e se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drejtës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,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mbrojtjen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e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drejtave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njeriut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si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respektimin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mbrojtjen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 e </a:t>
            </a:r>
            <a:r>
              <a:rPr lang="en-US" sz="2900" dirty="0" err="1" smtClean="0">
                <a:solidFill>
                  <a:srgbClr val="00B050"/>
                </a:solidFill>
                <a:latin typeface="Albertus Medium" pitchFamily="34" charset="0"/>
              </a:rPr>
              <a:t>minoriteteve</a:t>
            </a:r>
            <a:r>
              <a:rPr lang="en-US" sz="2900" dirty="0" smtClean="0">
                <a:solidFill>
                  <a:srgbClr val="00B050"/>
                </a:solidFill>
                <a:latin typeface="Albertus Medium" pitchFamily="34" charset="0"/>
              </a:rPr>
              <a:t>;</a:t>
            </a:r>
            <a:r>
              <a:rPr lang="en-US" sz="2900" dirty="0" smtClean="0">
                <a:latin typeface="Albertus Medium" pitchFamily="34" charset="0"/>
              </a:rPr>
              <a:t/>
            </a:r>
            <a:br>
              <a:rPr lang="en-US" sz="2900" dirty="0" smtClean="0">
                <a:latin typeface="Albertus Medium" pitchFamily="34" charset="0"/>
              </a:rPr>
            </a:b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•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Ekzistencën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e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një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ekonomie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funksionale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të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tregut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sikundër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dhe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kapaciteti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për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të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vepruar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ne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kushtet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e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një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tregu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konkurrues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brenda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Bashkimit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Albertus Medium" pitchFamily="34" charset="0"/>
              </a:rPr>
              <a:t>Europian</a:t>
            </a:r>
            <a:r>
              <a:rPr lang="en-US" sz="2900" dirty="0" smtClean="0">
                <a:solidFill>
                  <a:srgbClr val="0070C0"/>
                </a:solidFill>
                <a:latin typeface="Albertus Medium" pitchFamily="34" charset="0"/>
              </a:rPr>
              <a:t>; </a:t>
            </a:r>
            <a:r>
              <a:rPr lang="en-US" sz="2900" dirty="0" smtClean="0">
                <a:latin typeface="Albertus Medium" pitchFamily="34" charset="0"/>
              </a:rPr>
              <a:t/>
            </a:r>
            <a:br>
              <a:rPr lang="en-US" sz="2900" dirty="0" smtClean="0">
                <a:latin typeface="Albertus Medium" pitchFamily="34" charset="0"/>
              </a:rPr>
            </a:br>
            <a:r>
              <a:rPr lang="en-US" sz="2900" dirty="0" smtClean="0">
                <a:latin typeface="Albertus Medium" pitchFamily="34" charset="0"/>
              </a:rPr>
              <a:t>• </a:t>
            </a:r>
            <a:r>
              <a:rPr lang="en-US" sz="2900" dirty="0" err="1" smtClean="0">
                <a:solidFill>
                  <a:srgbClr val="FFC000"/>
                </a:solidFill>
                <a:latin typeface="Albertus Medium" pitchFamily="34" charset="0"/>
              </a:rPr>
              <a:t>Aftësinë</a:t>
            </a:r>
            <a:r>
              <a:rPr lang="en-US" sz="29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FFC000"/>
                </a:solidFill>
                <a:latin typeface="Albertus Medium" pitchFamily="34" charset="0"/>
              </a:rPr>
              <a:t>për</a:t>
            </a:r>
            <a:r>
              <a:rPr lang="en-US" sz="29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FFC000"/>
                </a:solidFill>
                <a:latin typeface="Albertus Medium" pitchFamily="34" charset="0"/>
              </a:rPr>
              <a:t>të</a:t>
            </a:r>
            <a:r>
              <a:rPr lang="en-US" sz="29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FFC000"/>
                </a:solidFill>
                <a:latin typeface="Albertus Medium" pitchFamily="34" charset="0"/>
              </a:rPr>
              <a:t>marrë</a:t>
            </a:r>
            <a:r>
              <a:rPr lang="en-US" sz="29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FFC000"/>
                </a:solidFill>
                <a:latin typeface="Albertus Medium" pitchFamily="34" charset="0"/>
              </a:rPr>
              <a:t>përsipër</a:t>
            </a:r>
            <a:r>
              <a:rPr lang="en-US" sz="29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FFC000"/>
                </a:solidFill>
                <a:latin typeface="Albertus Medium" pitchFamily="34" charset="0"/>
              </a:rPr>
              <a:t>detyrimet</a:t>
            </a:r>
            <a:r>
              <a:rPr lang="en-US" sz="2900" dirty="0" smtClean="0">
                <a:solidFill>
                  <a:srgbClr val="FFC000"/>
                </a:solidFill>
                <a:latin typeface="Albertus Medium" pitchFamily="34" charset="0"/>
              </a:rPr>
              <a:t> e </a:t>
            </a:r>
            <a:r>
              <a:rPr lang="en-US" sz="2900" dirty="0" err="1" smtClean="0">
                <a:solidFill>
                  <a:srgbClr val="FFC000"/>
                </a:solidFill>
                <a:latin typeface="Albertus Medium" pitchFamily="34" charset="0"/>
              </a:rPr>
              <a:t>anëtarësimit</a:t>
            </a:r>
            <a:r>
              <a:rPr lang="en-US" sz="2900" dirty="0" smtClean="0">
                <a:solidFill>
                  <a:srgbClr val="FFC000"/>
                </a:solidFill>
                <a:latin typeface="Albertus Medium" pitchFamily="34" charset="0"/>
              </a:rPr>
              <a:t> duke </a:t>
            </a:r>
            <a:r>
              <a:rPr lang="en-US" sz="2900" dirty="0" err="1" smtClean="0">
                <a:solidFill>
                  <a:srgbClr val="FFC000"/>
                </a:solidFill>
                <a:latin typeface="Albertus Medium" pitchFamily="34" charset="0"/>
              </a:rPr>
              <a:t>zbatuar</a:t>
            </a:r>
            <a:r>
              <a:rPr lang="en-US" sz="29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FFC000"/>
                </a:solidFill>
                <a:latin typeface="Albertus Medium" pitchFamily="34" charset="0"/>
              </a:rPr>
              <a:t>objektivat</a:t>
            </a:r>
            <a:r>
              <a:rPr lang="en-US" sz="29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FFC000"/>
                </a:solidFill>
                <a:latin typeface="Albertus Medium" pitchFamily="34" charset="0"/>
              </a:rPr>
              <a:t>politike</a:t>
            </a:r>
            <a:r>
              <a:rPr lang="en-US" sz="2900" dirty="0" smtClean="0">
                <a:solidFill>
                  <a:srgbClr val="FFC000"/>
                </a:solidFill>
                <a:latin typeface="Albertus Medium" pitchFamily="34" charset="0"/>
              </a:rPr>
              <a:t>, </a:t>
            </a:r>
            <a:r>
              <a:rPr lang="en-US" sz="2900" dirty="0" err="1" smtClean="0">
                <a:solidFill>
                  <a:srgbClr val="FFC000"/>
                </a:solidFill>
                <a:latin typeface="Albertus Medium" pitchFamily="34" charset="0"/>
              </a:rPr>
              <a:t>ekonomike</a:t>
            </a:r>
            <a:r>
              <a:rPr lang="en-US" sz="29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FFC000"/>
                </a:solidFill>
                <a:latin typeface="Albertus Medium" pitchFamily="34" charset="0"/>
              </a:rPr>
              <a:t>dhe</a:t>
            </a:r>
            <a:r>
              <a:rPr lang="en-US" sz="2900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FFC000"/>
                </a:solidFill>
                <a:latin typeface="Albertus Medium" pitchFamily="34" charset="0"/>
              </a:rPr>
              <a:t>monetare</a:t>
            </a:r>
            <a:r>
              <a:rPr lang="en-US" sz="2900" dirty="0" smtClean="0">
                <a:solidFill>
                  <a:srgbClr val="FFC000"/>
                </a:solidFill>
                <a:latin typeface="Albertus Medium" pitchFamily="34" charset="0"/>
              </a:rPr>
              <a:t>.</a:t>
            </a:r>
            <a:r>
              <a:rPr lang="en-US" sz="2900" dirty="0" smtClean="0">
                <a:latin typeface="Albertus Medium" pitchFamily="34" charset="0"/>
              </a:rPr>
              <a:t> </a:t>
            </a:r>
            <a:br>
              <a:rPr lang="en-US" sz="2900" dirty="0" smtClean="0">
                <a:latin typeface="Albertus Medium" pitchFamily="34" charset="0"/>
              </a:rPr>
            </a:br>
            <a:r>
              <a:rPr lang="en-US" sz="2900" dirty="0" smtClean="0">
                <a:latin typeface="Albertus Medium" pitchFamily="34" charset="0"/>
              </a:rPr>
              <a:t>•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Kushtet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integrim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nëpërmjet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rregullimit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strukturave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administrative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përkatëse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, ne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mënyre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qe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legjislacioni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komunitar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përçuar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ne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legjislacionin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vendas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zbatohet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me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efikasitet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përmes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strukturave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të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përshtatshme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administrative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dhe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gjyqësore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endParaRPr lang="en-US" sz="2900" dirty="0" smtClean="0">
              <a:latin typeface="Albertus Medium" pitchFamily="34" charset="0"/>
            </a:endParaRPr>
          </a:p>
          <a:p>
            <a:pPr>
              <a:buNone/>
            </a:pP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Këshilli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Europian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Madridit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ne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Dhjetor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1995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kërkoi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gjithashtu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që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shtetet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kandidate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duhet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krijojnë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kushtet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integrimin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tyre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nëpërmjet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përshtatjes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se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strukturave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tyre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administrative.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Është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shume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rëndësishme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qe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Acquis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Communautaire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transpozohet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drejtën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brendshme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çdo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vendi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Por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më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rëndësishme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është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implementimi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tij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efektiv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nëpërmjet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strukturave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duhura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administrative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gjyqësore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Ky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është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parakusht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që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kërkohet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Albertus Medium" pitchFamily="34" charset="0"/>
              </a:rPr>
              <a:t>anëtarësimin</a:t>
            </a:r>
            <a:r>
              <a:rPr lang="en-US" sz="2900" dirty="0" smtClean="0">
                <a:solidFill>
                  <a:srgbClr val="002060"/>
                </a:solidFill>
                <a:latin typeface="Albertus Medium" pitchFamily="34" charset="0"/>
              </a:rPr>
              <a:t> ne BE.</a:t>
            </a:r>
            <a:r>
              <a:rPr lang="en-US" sz="2500" dirty="0" smtClean="0">
                <a:solidFill>
                  <a:srgbClr val="002060"/>
                </a:solidFill>
                <a:latin typeface="Albertus Medium" pitchFamily="34" charset="0"/>
              </a:rPr>
              <a:t/>
            </a:r>
            <a:br>
              <a:rPr lang="en-US" sz="2500" dirty="0" smtClean="0">
                <a:solidFill>
                  <a:srgbClr val="002060"/>
                </a:solidFill>
                <a:latin typeface="Albertus Medium" pitchFamily="34" charset="0"/>
              </a:rPr>
            </a:br>
            <a:endParaRPr lang="en-US" sz="2500" dirty="0" smtClean="0">
              <a:solidFill>
                <a:srgbClr val="002060"/>
              </a:solidFill>
              <a:latin typeface="Albertus Medium" pitchFamily="34" charset="0"/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effectLst/>
                <a:latin typeface="Albertus Medium" pitchFamily="34" charset="0"/>
              </a:rPr>
              <a:t/>
            </a:r>
            <a:br>
              <a:rPr lang="en-US" sz="3100" dirty="0" smtClean="0">
                <a:effectLst/>
                <a:latin typeface="Albertus Medium" pitchFamily="34" charset="0"/>
              </a:rPr>
            </a:br>
            <a:r>
              <a:rPr lang="en-US" sz="3100" dirty="0" smtClean="0">
                <a:effectLst/>
                <a:latin typeface="Albertus Medium" pitchFamily="34" charset="0"/>
              </a:rPr>
              <a:t>KUR MUND TË ANËTARËSOHET SHQIPËRIA NË BASHKIMIN EVROPIAN?</a:t>
            </a:r>
            <a:r>
              <a:rPr lang="en-US" sz="4400" dirty="0" smtClean="0">
                <a:latin typeface="Albertus Medium" pitchFamily="34" charset="0"/>
              </a:rPr>
              <a:t/>
            </a:r>
            <a:br>
              <a:rPr lang="en-US" sz="4400" dirty="0" smtClean="0">
                <a:latin typeface="Albertus Medium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638288" cy="5257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dirty="0" err="1" smtClean="0">
                <a:latin typeface="Albertus Medium" pitchFamily="34" charset="0"/>
              </a:rPr>
              <a:t>Procesi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integrimit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evropian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mund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ndahet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një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numër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fazash</a:t>
            </a:r>
            <a:r>
              <a:rPr lang="en-US" sz="8000" dirty="0" smtClean="0">
                <a:latin typeface="Albertus Medium" pitchFamily="34" charset="0"/>
              </a:rPr>
              <a:t>, </a:t>
            </a:r>
            <a:r>
              <a:rPr lang="en-US" sz="8000" dirty="0" err="1" smtClean="0">
                <a:latin typeface="Albertus Medium" pitchFamily="34" charset="0"/>
              </a:rPr>
              <a:t>Shqipërisë</a:t>
            </a:r>
            <a:r>
              <a:rPr lang="en-US" sz="8000" dirty="0" smtClean="0">
                <a:latin typeface="Albertus Medium" pitchFamily="34" charset="0"/>
              </a:rPr>
              <a:t> do </a:t>
            </a:r>
            <a:r>
              <a:rPr lang="en-US" sz="8000" dirty="0" err="1" smtClean="0">
                <a:latin typeface="Albertus Medium" pitchFamily="34" charset="0"/>
              </a:rPr>
              <a:t>t’i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duhet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kalojë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nëpër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gjitha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këto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faza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që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mund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anëtarësohet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Bashkimin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Evropian</a:t>
            </a:r>
            <a:r>
              <a:rPr lang="en-US" sz="8000" dirty="0" smtClean="0">
                <a:latin typeface="Albertus Medium" pitchFamily="34" charset="0"/>
              </a:rPr>
              <a:t>.</a:t>
            </a:r>
          </a:p>
          <a:p>
            <a:pPr>
              <a:buNone/>
            </a:pPr>
            <a:r>
              <a:rPr lang="en-US" sz="8000" dirty="0" err="1" smtClean="0">
                <a:latin typeface="Albertus Medium" pitchFamily="34" charset="0"/>
              </a:rPr>
              <a:t>Faza</a:t>
            </a:r>
            <a:r>
              <a:rPr lang="en-US" sz="8000" dirty="0" smtClean="0">
                <a:latin typeface="Albertus Medium" pitchFamily="34" charset="0"/>
              </a:rPr>
              <a:t> e </a:t>
            </a:r>
            <a:r>
              <a:rPr lang="en-US" sz="8000" dirty="0" err="1" smtClean="0">
                <a:latin typeface="Albertus Medium" pitchFamily="34" charset="0"/>
              </a:rPr>
              <a:t>emërtuar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i="1" dirty="0" err="1" smtClean="0">
                <a:solidFill>
                  <a:srgbClr val="FF0000"/>
                </a:solidFill>
                <a:latin typeface="Albertus Medium" pitchFamily="34" charset="0"/>
              </a:rPr>
              <a:t>Opinioni</a:t>
            </a:r>
            <a:r>
              <a:rPr lang="en-US" sz="8000" i="1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referohet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vlerësimit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që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bëhet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aplikimit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një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vendi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për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t’u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anëtarësuar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Bashkimin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Evropian</a:t>
            </a:r>
            <a:r>
              <a:rPr lang="en-US" sz="8000" dirty="0" smtClean="0">
                <a:latin typeface="Albertus Medium" pitchFamily="34" charset="0"/>
              </a:rPr>
              <a:t>, </a:t>
            </a:r>
            <a:r>
              <a:rPr lang="en-US" sz="8000" dirty="0" err="1" smtClean="0">
                <a:latin typeface="Albertus Medium" pitchFamily="34" charset="0"/>
              </a:rPr>
              <a:t>nga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ana</a:t>
            </a:r>
            <a:r>
              <a:rPr lang="en-US" sz="8000" dirty="0" smtClean="0">
                <a:latin typeface="Albertus Medium" pitchFamily="34" charset="0"/>
              </a:rPr>
              <a:t> e </a:t>
            </a:r>
            <a:r>
              <a:rPr lang="en-US" sz="8000" dirty="0" err="1" smtClean="0">
                <a:latin typeface="Albertus Medium" pitchFamily="34" charset="0"/>
              </a:rPr>
              <a:t>Komisionit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Evropian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mbi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bazën</a:t>
            </a:r>
            <a:r>
              <a:rPr lang="en-US" sz="8000" dirty="0" smtClean="0">
                <a:latin typeface="Albertus Medium" pitchFamily="34" charset="0"/>
              </a:rPr>
              <a:t> e </a:t>
            </a:r>
            <a:r>
              <a:rPr lang="en-US" sz="8000" dirty="0" err="1" smtClean="0">
                <a:latin typeface="Albertus Medium" pitchFamily="34" charset="0"/>
              </a:rPr>
              <a:t>Përgjigjeve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një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Pyetësori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përgatitur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nga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Komisioni</a:t>
            </a:r>
            <a:r>
              <a:rPr lang="en-US" sz="8000" dirty="0" smtClean="0">
                <a:latin typeface="Albertus Medium" pitchFamily="34" charset="0"/>
              </a:rPr>
              <a:t>.</a:t>
            </a:r>
          </a:p>
          <a:p>
            <a:pPr>
              <a:buNone/>
            </a:pPr>
            <a:r>
              <a:rPr lang="en-US" sz="8000" dirty="0" err="1" smtClean="0">
                <a:latin typeface="Albertus Medium" pitchFamily="34" charset="0"/>
              </a:rPr>
              <a:t>Ndërsa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faza</a:t>
            </a:r>
            <a:r>
              <a:rPr lang="en-US" sz="8000" dirty="0" smtClean="0">
                <a:latin typeface="Albertus Medium" pitchFamily="34" charset="0"/>
              </a:rPr>
              <a:t> e </a:t>
            </a:r>
            <a:r>
              <a:rPr lang="en-US" sz="8000" dirty="0" err="1" smtClean="0">
                <a:latin typeface="Albertus Medium" pitchFamily="34" charset="0"/>
              </a:rPr>
              <a:t>emërtuar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i="1" dirty="0" err="1" smtClean="0">
                <a:solidFill>
                  <a:srgbClr val="FF0000"/>
                </a:solidFill>
                <a:latin typeface="Albertus Medium" pitchFamily="34" charset="0"/>
              </a:rPr>
              <a:t>Hyrja</a:t>
            </a:r>
            <a:r>
              <a:rPr lang="en-US" sz="8000" i="1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sz="8000" i="1" dirty="0" err="1" smtClean="0">
                <a:solidFill>
                  <a:srgbClr val="FF0000"/>
                </a:solidFill>
                <a:latin typeface="Albertus Medium" pitchFamily="34" charset="0"/>
              </a:rPr>
              <a:t>në</a:t>
            </a:r>
            <a:r>
              <a:rPr lang="en-US" sz="8000" i="1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sz="8000" i="1" dirty="0" err="1" smtClean="0">
                <a:solidFill>
                  <a:srgbClr val="FF0000"/>
                </a:solidFill>
                <a:latin typeface="Albertus Medium" pitchFamily="34" charset="0"/>
              </a:rPr>
              <a:t>fuqi</a:t>
            </a:r>
            <a:r>
              <a:rPr lang="en-US" sz="8000" i="1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sz="8000" i="1" dirty="0" smtClean="0">
                <a:latin typeface="Albertus Medium" pitchFamily="34" charset="0"/>
              </a:rPr>
              <a:t>e MSA </a:t>
            </a:r>
            <a:r>
              <a:rPr lang="en-US" sz="8000" dirty="0" err="1" smtClean="0">
                <a:latin typeface="Albertus Medium" pitchFamily="34" charset="0"/>
              </a:rPr>
              <a:t>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referohet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atifikimit</a:t>
            </a:r>
            <a:r>
              <a:rPr lang="en-US" sz="8000" dirty="0" smtClean="0">
                <a:latin typeface="Albertus Medium" pitchFamily="34" charset="0"/>
              </a:rPr>
              <a:t> (</a:t>
            </a:r>
            <a:r>
              <a:rPr lang="en-US" sz="8000" dirty="0" err="1" smtClean="0">
                <a:latin typeface="Albertus Medium" pitchFamily="34" charset="0"/>
              </a:rPr>
              <a:t>miratimit</a:t>
            </a:r>
            <a:r>
              <a:rPr lang="en-US" sz="8000" dirty="0" smtClean="0">
                <a:latin typeface="Albertus Medium" pitchFamily="34" charset="0"/>
              </a:rPr>
              <a:t>)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Marrëveshjes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së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Stabilizim-Asociimit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nga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parlamentet</a:t>
            </a:r>
            <a:r>
              <a:rPr lang="en-US" sz="8000" dirty="0" smtClean="0">
                <a:latin typeface="Albertus Medium" pitchFamily="34" charset="0"/>
              </a:rPr>
              <a:t> e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gjitha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shteteve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anëtare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BE-</a:t>
            </a:r>
            <a:r>
              <a:rPr lang="en-US" sz="8000" dirty="0" err="1" smtClean="0">
                <a:latin typeface="Albertus Medium" pitchFamily="34" charset="0"/>
              </a:rPr>
              <a:t>së</a:t>
            </a:r>
            <a:r>
              <a:rPr lang="en-US" sz="8000" dirty="0" smtClean="0">
                <a:latin typeface="Albertus Medium" pitchFamily="34" charset="0"/>
              </a:rPr>
              <a:t>. </a:t>
            </a:r>
            <a:r>
              <a:rPr lang="en-US" sz="8000" dirty="0" err="1" smtClean="0">
                <a:latin typeface="Albertus Medium" pitchFamily="34" charset="0"/>
              </a:rPr>
              <a:t>Deri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tani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Shqipëria</a:t>
            </a:r>
            <a:r>
              <a:rPr lang="en-US" sz="8000" dirty="0" smtClean="0">
                <a:latin typeface="Albertus Medium" pitchFamily="34" charset="0"/>
              </a:rPr>
              <a:t> ka </a:t>
            </a:r>
            <a:r>
              <a:rPr lang="en-US" sz="8000" dirty="0" err="1" smtClean="0">
                <a:latin typeface="Albertus Medium" pitchFamily="34" charset="0"/>
              </a:rPr>
              <a:t>përshkuar</a:t>
            </a:r>
            <a:r>
              <a:rPr lang="en-US" sz="8000" dirty="0" smtClean="0">
                <a:latin typeface="Albertus Medium" pitchFamily="34" charset="0"/>
              </a:rPr>
              <a:t> 2 </a:t>
            </a:r>
            <a:r>
              <a:rPr lang="en-US" sz="8000" dirty="0" err="1" smtClean="0">
                <a:latin typeface="Albertus Medium" pitchFamily="34" charset="0"/>
              </a:rPr>
              <a:t>prej</a:t>
            </a:r>
            <a:r>
              <a:rPr lang="en-US" sz="8000" dirty="0" smtClean="0">
                <a:latin typeface="Albertus Medium" pitchFamily="34" charset="0"/>
              </a:rPr>
              <a:t> 7 </a:t>
            </a:r>
            <a:r>
              <a:rPr lang="en-US" sz="8000" dirty="0" err="1" smtClean="0">
                <a:latin typeface="Albertus Medium" pitchFamily="34" charset="0"/>
              </a:rPr>
              <a:t>fazave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që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duhen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kaluar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për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t’u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anëtarësuar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Bashkimin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Evropian</a:t>
            </a:r>
            <a:r>
              <a:rPr lang="en-US" sz="8000" dirty="0" smtClean="0">
                <a:latin typeface="Albertus Medium" pitchFamily="34" charset="0"/>
              </a:rPr>
              <a:t>. </a:t>
            </a:r>
            <a:r>
              <a:rPr lang="en-US" sz="8000" dirty="0" err="1" smtClean="0">
                <a:latin typeface="Albertus Medium" pitchFamily="34" charset="0"/>
              </a:rPr>
              <a:t>Shqipëria</a:t>
            </a:r>
            <a:r>
              <a:rPr lang="en-US" sz="8000" dirty="0" smtClean="0">
                <a:latin typeface="Albertus Medium" pitchFamily="34" charset="0"/>
              </a:rPr>
              <a:t> ka </a:t>
            </a:r>
            <a:r>
              <a:rPr lang="en-US" sz="8000" dirty="0" err="1" smtClean="0">
                <a:latin typeface="Albertus Medium" pitchFamily="34" charset="0"/>
              </a:rPr>
              <a:t>arritur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fillojë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negociatat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për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Marrëveshjen</a:t>
            </a:r>
            <a:r>
              <a:rPr lang="en-US" sz="8000" dirty="0" smtClean="0">
                <a:latin typeface="Albertus Medium" pitchFamily="34" charset="0"/>
              </a:rPr>
              <a:t> e </a:t>
            </a:r>
            <a:r>
              <a:rPr lang="en-US" sz="8000" dirty="0" err="1" smtClean="0">
                <a:latin typeface="Albertus Medium" pitchFamily="34" charset="0"/>
              </a:rPr>
              <a:t>Stabilizim</a:t>
            </a:r>
            <a:r>
              <a:rPr lang="en-US" sz="8000" dirty="0" smtClean="0">
                <a:latin typeface="Albertus Medium" pitchFamily="34" charset="0"/>
              </a:rPr>
              <a:t>- </a:t>
            </a:r>
            <a:r>
              <a:rPr lang="en-US" sz="8000" dirty="0" err="1" smtClean="0">
                <a:latin typeface="Albertus Medium" pitchFamily="34" charset="0"/>
              </a:rPr>
              <a:t>Asociimit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janar</a:t>
            </a:r>
            <a:r>
              <a:rPr lang="en-US" sz="8000" dirty="0" smtClean="0">
                <a:latin typeface="Albertus Medium" pitchFamily="34" charset="0"/>
              </a:rPr>
              <a:t> 2003 </a:t>
            </a:r>
            <a:r>
              <a:rPr lang="en-US" sz="8000" dirty="0" err="1" smtClean="0">
                <a:latin typeface="Albertus Medium" pitchFamily="34" charset="0"/>
              </a:rPr>
              <a:t>dhe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nënshkruajë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këtë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Marrëveshje</a:t>
            </a:r>
            <a:r>
              <a:rPr lang="en-US" sz="8000" dirty="0" smtClean="0">
                <a:latin typeface="Albertus Medium" pitchFamily="34" charset="0"/>
              </a:rPr>
              <a:t> me </a:t>
            </a:r>
            <a:r>
              <a:rPr lang="en-US" sz="8000" dirty="0" err="1" smtClean="0">
                <a:latin typeface="Albertus Medium" pitchFamily="34" charset="0"/>
              </a:rPr>
              <a:t>Komunitetin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Evropian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qershor</a:t>
            </a:r>
            <a:r>
              <a:rPr lang="en-US" sz="8000" dirty="0" smtClean="0">
                <a:latin typeface="Albertus Medium" pitchFamily="34" charset="0"/>
              </a:rPr>
              <a:t> 2006, tri </a:t>
            </a:r>
            <a:r>
              <a:rPr lang="en-US" sz="8000" dirty="0" err="1" smtClean="0">
                <a:latin typeface="Albertus Medium" pitchFamily="34" charset="0"/>
              </a:rPr>
              <a:t>vjet</a:t>
            </a:r>
            <a:r>
              <a:rPr lang="en-US" sz="8000" dirty="0" smtClean="0">
                <a:latin typeface="Albertus Medium" pitchFamily="34" charset="0"/>
              </a:rPr>
              <a:t> pas </a:t>
            </a:r>
            <a:r>
              <a:rPr lang="en-US" sz="8000" dirty="0" err="1" smtClean="0">
                <a:latin typeface="Albertus Medium" pitchFamily="34" charset="0"/>
              </a:rPr>
              <a:t>hapjes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së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negociatave</a:t>
            </a:r>
            <a:r>
              <a:rPr lang="en-US" sz="8000" dirty="0" smtClean="0">
                <a:latin typeface="Albertus Medium" pitchFamily="34" charset="0"/>
              </a:rPr>
              <a:t>. </a:t>
            </a:r>
            <a:r>
              <a:rPr lang="en-US" sz="8000" dirty="0" err="1" smtClean="0">
                <a:latin typeface="Albertus Medium" pitchFamily="34" charset="0"/>
              </a:rPr>
              <a:t>Shqipërisë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mbetet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kalojë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edhe</a:t>
            </a:r>
            <a:r>
              <a:rPr lang="en-US" sz="8000" dirty="0" smtClean="0">
                <a:latin typeface="Albertus Medium" pitchFamily="34" charset="0"/>
              </a:rPr>
              <a:t> 5 </a:t>
            </a:r>
            <a:r>
              <a:rPr lang="en-US" sz="8000" dirty="0" err="1" smtClean="0">
                <a:latin typeface="Albertus Medium" pitchFamily="34" charset="0"/>
              </a:rPr>
              <a:t>etapa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tjera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deri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anëtarësimin</a:t>
            </a:r>
            <a:r>
              <a:rPr lang="en-US" sz="8000" dirty="0" smtClean="0">
                <a:latin typeface="Albertus Medium" pitchFamily="34" charset="0"/>
              </a:rPr>
              <a:t> e </a:t>
            </a:r>
            <a:r>
              <a:rPr lang="en-US" sz="8000" dirty="0" err="1" smtClean="0">
                <a:latin typeface="Albertus Medium" pitchFamily="34" charset="0"/>
              </a:rPr>
              <a:t>saj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në</a:t>
            </a:r>
            <a:r>
              <a:rPr lang="en-US" sz="8000" dirty="0" smtClean="0">
                <a:latin typeface="Albertus Medium" pitchFamily="34" charset="0"/>
              </a:rPr>
              <a:t> BE. Duke u </a:t>
            </a:r>
            <a:r>
              <a:rPr lang="en-US" sz="8000" dirty="0" err="1" smtClean="0">
                <a:latin typeface="Albertus Medium" pitchFamily="34" charset="0"/>
              </a:rPr>
              <a:t>nisur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prej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fazës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së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tanishme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dhe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rasteve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vendeve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tjera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që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kanë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kaluar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procesin</a:t>
            </a:r>
            <a:r>
              <a:rPr lang="en-US" sz="8000" dirty="0" smtClean="0">
                <a:latin typeface="Albertus Medium" pitchFamily="34" charset="0"/>
              </a:rPr>
              <a:t> e </a:t>
            </a:r>
            <a:r>
              <a:rPr lang="en-US" sz="8000" dirty="0" err="1" smtClean="0">
                <a:latin typeface="Albertus Medium" pitchFamily="34" charset="0"/>
              </a:rPr>
              <a:t>Integrimit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Evropian</a:t>
            </a:r>
            <a:r>
              <a:rPr lang="en-US" sz="8000" dirty="0" smtClean="0">
                <a:latin typeface="Albertus Medium" pitchFamily="34" charset="0"/>
              </a:rPr>
              <a:t>, </a:t>
            </a:r>
            <a:r>
              <a:rPr lang="en-US" sz="8000" dirty="0" err="1" smtClean="0">
                <a:latin typeface="Albertus Medium" pitchFamily="34" charset="0"/>
              </a:rPr>
              <a:t>anëtarësimi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Shqipërisë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në</a:t>
            </a:r>
            <a:r>
              <a:rPr lang="en-US" sz="8000" dirty="0" smtClean="0">
                <a:latin typeface="Albertus Medium" pitchFamily="34" charset="0"/>
              </a:rPr>
              <a:t> BE </a:t>
            </a:r>
            <a:r>
              <a:rPr lang="en-US" sz="8000" dirty="0" err="1" smtClean="0">
                <a:latin typeface="Albertus Medium" pitchFamily="34" charset="0"/>
              </a:rPr>
              <a:t>mund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të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ndodhë</a:t>
            </a:r>
            <a:r>
              <a:rPr lang="en-US" sz="8000" dirty="0" smtClean="0">
                <a:latin typeface="Albertus Medium" pitchFamily="34" charset="0"/>
              </a:rPr>
              <a:t> pas 4 – 21 </a:t>
            </a:r>
            <a:r>
              <a:rPr lang="en-US" sz="8000" dirty="0" err="1" smtClean="0">
                <a:latin typeface="Albertus Medium" pitchFamily="34" charset="0"/>
              </a:rPr>
              <a:t>vjetësh</a:t>
            </a:r>
            <a:r>
              <a:rPr lang="en-US" sz="8000" dirty="0" smtClean="0">
                <a:latin typeface="Albertus Medium" pitchFamily="34" charset="0"/>
              </a:rPr>
              <a:t>, </a:t>
            </a:r>
            <a:r>
              <a:rPr lang="en-US" sz="8000" dirty="0" err="1" smtClean="0">
                <a:latin typeface="Albertus Medium" pitchFamily="34" charset="0"/>
              </a:rPr>
              <a:t>në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periudhën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nga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viti</a:t>
            </a:r>
            <a:r>
              <a:rPr lang="en-US" sz="8000" dirty="0" smtClean="0">
                <a:latin typeface="Albertus Medium" pitchFamily="34" charset="0"/>
              </a:rPr>
              <a:t> 2010 </a:t>
            </a:r>
            <a:r>
              <a:rPr lang="en-US" sz="8000" dirty="0" err="1" smtClean="0">
                <a:latin typeface="Albertus Medium" pitchFamily="34" charset="0"/>
              </a:rPr>
              <a:t>deri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në</a:t>
            </a: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8000" dirty="0" err="1" smtClean="0">
                <a:latin typeface="Albertus Medium" pitchFamily="34" charset="0"/>
              </a:rPr>
              <a:t>vitin</a:t>
            </a:r>
            <a:r>
              <a:rPr lang="en-US" sz="8000" dirty="0" smtClean="0">
                <a:latin typeface="Albertus Medium" pitchFamily="34" charset="0"/>
              </a:rPr>
              <a:t> 2027.</a:t>
            </a:r>
          </a:p>
          <a:p>
            <a:pPr>
              <a:buNone/>
            </a:pPr>
            <a:r>
              <a:rPr lang="en-US" sz="8000" dirty="0" smtClean="0"/>
              <a:t> </a:t>
            </a:r>
          </a:p>
          <a:p>
            <a:pPr>
              <a:buNone/>
            </a:pPr>
            <a:r>
              <a:rPr lang="en-US" sz="8000" dirty="0" smtClean="0"/>
              <a:t> </a:t>
            </a:r>
          </a:p>
          <a:p>
            <a:pPr>
              <a:buNone/>
            </a:pPr>
            <a:r>
              <a:rPr lang="en-US" sz="8000" dirty="0" smtClean="0"/>
              <a:t>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u="sng" dirty="0" smtClean="0">
                <a:effectLst/>
                <a:latin typeface="Albertus Medium" pitchFamily="34" charset="0"/>
              </a:rPr>
              <a:t/>
            </a:r>
            <a:br>
              <a:rPr lang="en-US" sz="3100" u="sng" dirty="0" smtClean="0">
                <a:effectLst/>
                <a:latin typeface="Albertus Medium" pitchFamily="34" charset="0"/>
              </a:rPr>
            </a:br>
            <a:r>
              <a:rPr lang="en-US" sz="3100" u="sng" dirty="0" err="1" smtClean="0">
                <a:effectLst/>
                <a:latin typeface="Albertus Medium" pitchFamily="34" charset="0"/>
              </a:rPr>
              <a:t>Bashkëpunimi</a:t>
            </a:r>
            <a:r>
              <a:rPr lang="en-US" sz="3100" u="sng" dirty="0" smtClean="0">
                <a:effectLst/>
                <a:latin typeface="Albertus Medium" pitchFamily="34" charset="0"/>
              </a:rPr>
              <a:t> me </a:t>
            </a:r>
            <a:r>
              <a:rPr lang="en-US" sz="3100" u="sng" dirty="0" err="1" smtClean="0">
                <a:effectLst/>
                <a:latin typeface="Albertus Medium" pitchFamily="34" charset="0"/>
              </a:rPr>
              <a:t>organizatat</a:t>
            </a:r>
            <a:r>
              <a:rPr lang="en-US" sz="3100" u="sng" dirty="0" smtClean="0">
                <a:effectLst/>
                <a:latin typeface="Albertus Medium" pitchFamily="34" charset="0"/>
              </a:rPr>
              <a:t> </a:t>
            </a:r>
            <a:r>
              <a:rPr lang="en-US" sz="3100" u="sng" dirty="0" err="1" smtClean="0">
                <a:effectLst/>
                <a:latin typeface="Albertus Medium" pitchFamily="34" charset="0"/>
              </a:rPr>
              <a:t>ndërkombëtare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n-US" dirty="0" err="1" smtClean="0"/>
              <a:t>Shqipëria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anëtare</a:t>
            </a:r>
            <a:r>
              <a:rPr lang="en-US" dirty="0" smtClean="0"/>
              <a:t> e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se 48 </a:t>
            </a:r>
            <a:r>
              <a:rPr lang="en-US" dirty="0" err="1" smtClean="0"/>
              <a:t>organizatave</a:t>
            </a:r>
            <a:r>
              <a:rPr lang="en-US" dirty="0" smtClean="0"/>
              <a:t> </a:t>
            </a:r>
            <a:r>
              <a:rPr lang="en-US" dirty="0" err="1" smtClean="0"/>
              <a:t>ndërkombëtare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 duke </a:t>
            </a:r>
            <a:r>
              <a:rPr lang="en-US" dirty="0" err="1" smtClean="0"/>
              <a:t>përfshirë</a:t>
            </a:r>
            <a:r>
              <a:rPr lang="en-US" dirty="0" smtClean="0"/>
              <a:t> </a:t>
            </a:r>
            <a:r>
              <a:rPr lang="en-US" u="sng" dirty="0" err="1" smtClean="0">
                <a:hlinkClick r:id="rId2" tooltip="Organizata e Kombeve të Bashkuara"/>
              </a:rPr>
              <a:t>Kombet</a:t>
            </a:r>
            <a:r>
              <a:rPr lang="en-US" u="sng" dirty="0" smtClean="0">
                <a:hlinkClick r:id="rId2" tooltip="Organizata e Kombeve të Bashkuara"/>
              </a:rPr>
              <a:t> e </a:t>
            </a:r>
            <a:r>
              <a:rPr lang="en-US" u="sng" dirty="0" err="1" smtClean="0">
                <a:hlinkClick r:id="rId2" tooltip="Organizata e Kombeve të Bashkuara"/>
              </a:rPr>
              <a:t>Bashkuara</a:t>
            </a:r>
            <a:r>
              <a:rPr lang="en-US" dirty="0" smtClean="0"/>
              <a:t>, </a:t>
            </a:r>
            <a:r>
              <a:rPr lang="en-US" u="sng" dirty="0" err="1" smtClean="0">
                <a:hlinkClick r:id="rId3" tooltip="Këshilli i Evropës"/>
              </a:rPr>
              <a:t>Këshilli</a:t>
            </a:r>
            <a:r>
              <a:rPr lang="en-US" u="sng" dirty="0" smtClean="0">
                <a:hlinkClick r:id="rId3" tooltip="Këshilli i Evropës"/>
              </a:rPr>
              <a:t> </a:t>
            </a:r>
            <a:r>
              <a:rPr lang="en-US" u="sng" dirty="0" err="1" smtClean="0">
                <a:hlinkClick r:id="rId3" tooltip="Këshilli i Evropës"/>
              </a:rPr>
              <a:t>i</a:t>
            </a:r>
            <a:r>
              <a:rPr lang="en-US" u="sng" dirty="0" smtClean="0">
                <a:hlinkClick r:id="rId3" tooltip="Këshilli i Evropës"/>
              </a:rPr>
              <a:t> </a:t>
            </a:r>
            <a:r>
              <a:rPr lang="en-US" u="sng" dirty="0" err="1" smtClean="0">
                <a:hlinkClick r:id="rId3" tooltip="Këshilli i Evropës"/>
              </a:rPr>
              <a:t>Evropës</a:t>
            </a:r>
            <a:r>
              <a:rPr lang="en-US" dirty="0" smtClean="0"/>
              <a:t>, </a:t>
            </a:r>
            <a:r>
              <a:rPr lang="en-US" u="sng" dirty="0" err="1" smtClean="0">
                <a:hlinkClick r:id="rId4" tooltip="NATO"/>
              </a:rPr>
              <a:t>NATO</a:t>
            </a:r>
            <a:r>
              <a:rPr lang="en-US" dirty="0" err="1" smtClean="0"/>
              <a:t>,</a:t>
            </a:r>
            <a:r>
              <a:rPr lang="en-US" u="sng" dirty="0" err="1" smtClean="0">
                <a:hlinkClick r:id="rId5" tooltip="Organizata e Bashkëpunimit Islamik"/>
              </a:rPr>
              <a:t>Organizata</a:t>
            </a:r>
            <a:r>
              <a:rPr lang="en-US" u="sng" dirty="0" smtClean="0">
                <a:hlinkClick r:id="rId5" tooltip="Organizata e Bashkëpunimit Islamik"/>
              </a:rPr>
              <a:t> e </a:t>
            </a:r>
            <a:r>
              <a:rPr lang="en-US" u="sng" dirty="0" err="1" smtClean="0">
                <a:hlinkClick r:id="rId5" tooltip="Organizata e Bashkëpunimit Islamik"/>
              </a:rPr>
              <a:t>Bashkëpunimit</a:t>
            </a:r>
            <a:r>
              <a:rPr lang="en-US" u="sng" dirty="0" smtClean="0">
                <a:hlinkClick r:id="rId5" tooltip="Organizata e Bashkëpunimit Islamik"/>
              </a:rPr>
              <a:t> </a:t>
            </a:r>
            <a:r>
              <a:rPr lang="en-US" u="sng" dirty="0" err="1" smtClean="0">
                <a:hlinkClick r:id="rId5" tooltip="Organizata e Bashkëpunimit Islamik"/>
              </a:rPr>
              <a:t>Islamik</a:t>
            </a:r>
            <a:r>
              <a:rPr lang="en-US" dirty="0" smtClean="0"/>
              <a:t>, </a:t>
            </a:r>
            <a:r>
              <a:rPr lang="en-US" u="sng" dirty="0" smtClean="0">
                <a:hlinkClick r:id="rId6" tooltip="Organizata për Siguri dhe Bashkëpunim në Evropë"/>
              </a:rPr>
              <a:t>OSBE</a:t>
            </a:r>
            <a:r>
              <a:rPr lang="en-US" dirty="0" smtClean="0"/>
              <a:t>, </a:t>
            </a:r>
            <a:r>
              <a:rPr lang="en-US" u="sng" dirty="0" smtClean="0">
                <a:hlinkClick r:id="rId7" tooltip="Fondi Monetar Ndërkombëtar"/>
              </a:rPr>
              <a:t>FMN</a:t>
            </a:r>
            <a:r>
              <a:rPr lang="en-US" dirty="0" smtClean="0"/>
              <a:t>, </a:t>
            </a:r>
            <a:r>
              <a:rPr lang="en-US" u="sng" dirty="0" err="1" smtClean="0">
                <a:hlinkClick r:id="rId8" tooltip="Organizata Botërore e Tregtisë"/>
              </a:rPr>
              <a:t>Organizata</a:t>
            </a:r>
            <a:r>
              <a:rPr lang="en-US" u="sng" dirty="0" smtClean="0">
                <a:hlinkClick r:id="rId8" tooltip="Organizata Botërore e Tregtisë"/>
              </a:rPr>
              <a:t> </a:t>
            </a:r>
            <a:r>
              <a:rPr lang="en-US" u="sng" dirty="0" err="1" smtClean="0">
                <a:hlinkClick r:id="rId8" tooltip="Organizata Botërore e Tregtisë"/>
              </a:rPr>
              <a:t>Botërore</a:t>
            </a:r>
            <a:r>
              <a:rPr lang="en-US" u="sng" dirty="0" smtClean="0">
                <a:hlinkClick r:id="rId8" tooltip="Organizata Botërore e Tregtisë"/>
              </a:rPr>
              <a:t> e </a:t>
            </a:r>
            <a:r>
              <a:rPr lang="en-US" u="sng" dirty="0" err="1" smtClean="0">
                <a:hlinkClick r:id="rId8" tooltip="Organizata Botërore e Tregtisë"/>
              </a:rPr>
              <a:t>Tregtisë</a:t>
            </a:r>
            <a:r>
              <a:rPr lang="en-US" dirty="0" smtClean="0"/>
              <a:t> </a:t>
            </a:r>
            <a:r>
              <a:rPr lang="en-US" dirty="0" err="1" smtClean="0"/>
              <a:t>dhe</a:t>
            </a:r>
            <a:r>
              <a:rPr lang="en-US" dirty="0" smtClean="0"/>
              <a:t> </a:t>
            </a:r>
            <a:r>
              <a:rPr lang="en-US" u="sng" dirty="0" smtClean="0">
                <a:hlinkClick r:id="rId9" tooltip="La Francophonie (nuk është shkruar akoma)"/>
              </a:rPr>
              <a:t>La </a:t>
            </a:r>
            <a:r>
              <a:rPr lang="en-US" u="sng" dirty="0" err="1" smtClean="0">
                <a:hlinkClick r:id="rId9" tooltip="La Francophonie (nuk është shkruar akoma)"/>
              </a:rPr>
              <a:t>Francophonie</a:t>
            </a:r>
            <a:r>
              <a:rPr lang="en-US" dirty="0" smtClean="0"/>
              <a:t>. </a:t>
            </a:r>
            <a:r>
              <a:rPr lang="en-US" dirty="0" err="1" smtClean="0"/>
              <a:t>Shteti</a:t>
            </a:r>
            <a:r>
              <a:rPr lang="en-US" dirty="0" smtClean="0"/>
              <a:t> </a:t>
            </a:r>
            <a:r>
              <a:rPr lang="en-US" dirty="0" err="1" smtClean="0"/>
              <a:t>shqiptar</a:t>
            </a:r>
            <a:r>
              <a:rPr lang="en-US" dirty="0" smtClean="0"/>
              <a:t> </a:t>
            </a:r>
            <a:r>
              <a:rPr lang="en-US" dirty="0" err="1" smtClean="0"/>
              <a:t>synon</a:t>
            </a:r>
            <a:r>
              <a:rPr lang="en-US" dirty="0" smtClean="0"/>
              <a:t> </a:t>
            </a:r>
            <a:r>
              <a:rPr lang="en-US" dirty="0" err="1" smtClean="0"/>
              <a:t>forcimin</a:t>
            </a:r>
            <a:r>
              <a:rPr lang="en-US" dirty="0" smtClean="0"/>
              <a:t> e </a:t>
            </a:r>
            <a:r>
              <a:rPr lang="en-US" dirty="0" err="1" smtClean="0"/>
              <a:t>bashkëpunimit</a:t>
            </a:r>
            <a:r>
              <a:rPr lang="en-US" dirty="0" smtClean="0"/>
              <a:t> me </a:t>
            </a:r>
            <a:r>
              <a:rPr lang="en-US" dirty="0" err="1" smtClean="0"/>
              <a:t>organizatat</a:t>
            </a:r>
            <a:r>
              <a:rPr lang="en-US" dirty="0" smtClean="0"/>
              <a:t> </a:t>
            </a:r>
            <a:r>
              <a:rPr lang="en-US" dirty="0" err="1" smtClean="0"/>
              <a:t>ndërkombëtare</a:t>
            </a:r>
            <a:r>
              <a:rPr lang="en-US" dirty="0" smtClean="0"/>
              <a:t>,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ajo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palë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pjesëmarrjen</a:t>
            </a:r>
            <a:r>
              <a:rPr lang="en-US" dirty="0" smtClean="0"/>
              <a:t> </a:t>
            </a:r>
            <a:r>
              <a:rPr lang="en-US" dirty="0" err="1" smtClean="0"/>
              <a:t>aktive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veprimtaritë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fushat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mbulojnë</a:t>
            </a:r>
            <a:r>
              <a:rPr lang="en-US" dirty="0" smtClean="0"/>
              <a:t>.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kuadër</a:t>
            </a:r>
            <a:r>
              <a:rPr lang="en-US" dirty="0" smtClean="0"/>
              <a:t>, </a:t>
            </a:r>
            <a:r>
              <a:rPr lang="en-US" dirty="0" err="1" smtClean="0"/>
              <a:t>qeveria</a:t>
            </a:r>
            <a:r>
              <a:rPr lang="en-US" dirty="0" smtClean="0"/>
              <a:t> </a:t>
            </a:r>
            <a:r>
              <a:rPr lang="en-US" dirty="0" err="1" smtClean="0"/>
              <a:t>shqiptare</a:t>
            </a:r>
            <a:r>
              <a:rPr lang="en-US" dirty="0" smtClean="0"/>
              <a:t> ka </a:t>
            </a:r>
            <a:r>
              <a:rPr lang="en-US" dirty="0" err="1" smtClean="0"/>
              <a:t>vullnet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plotë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ndërmarrë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reformat e </a:t>
            </a:r>
            <a:r>
              <a:rPr lang="en-US" dirty="0" err="1" smtClean="0"/>
              <a:t>duhura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kuadër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procesit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integrimit</a:t>
            </a:r>
            <a:r>
              <a:rPr lang="en-US" dirty="0" smtClean="0"/>
              <a:t> </a:t>
            </a:r>
            <a:r>
              <a:rPr lang="en-US" dirty="0" err="1" smtClean="0"/>
              <a:t>evropian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effectLst/>
                <a:latin typeface="Albertus Medium" pitchFamily="34" charset="0"/>
              </a:rPr>
              <a:t>Cfare</a:t>
            </a:r>
            <a:r>
              <a:rPr lang="en-US" sz="2800" dirty="0" smtClean="0">
                <a:effectLst/>
                <a:latin typeface="Albertus Medium" pitchFamily="34" charset="0"/>
              </a:rPr>
              <a:t> </a:t>
            </a:r>
            <a:r>
              <a:rPr lang="en-US" sz="2800" dirty="0" err="1" smtClean="0">
                <a:effectLst/>
                <a:latin typeface="Albertus Medium" pitchFamily="34" charset="0"/>
              </a:rPr>
              <a:t>duhet</a:t>
            </a:r>
            <a:r>
              <a:rPr lang="en-US" sz="2800" dirty="0" smtClean="0">
                <a:effectLst/>
                <a:latin typeface="Albertus Medium" pitchFamily="34" charset="0"/>
              </a:rPr>
              <a:t> </a:t>
            </a:r>
            <a:r>
              <a:rPr lang="en-US" sz="2800" dirty="0" err="1" smtClean="0">
                <a:effectLst/>
                <a:latin typeface="Albertus Medium" pitchFamily="34" charset="0"/>
              </a:rPr>
              <a:t>te</a:t>
            </a:r>
            <a:r>
              <a:rPr lang="en-US" sz="2800" dirty="0" smtClean="0">
                <a:effectLst/>
                <a:latin typeface="Albertus Medium" pitchFamily="34" charset="0"/>
              </a:rPr>
              <a:t> </a:t>
            </a:r>
            <a:r>
              <a:rPr lang="en-US" sz="2800" dirty="0" err="1" smtClean="0">
                <a:effectLst/>
                <a:latin typeface="Albertus Medium" pitchFamily="34" charset="0"/>
              </a:rPr>
              <a:t>bej</a:t>
            </a:r>
            <a:r>
              <a:rPr lang="en-US" sz="2800" dirty="0" smtClean="0">
                <a:effectLst/>
                <a:latin typeface="Albertus Medium" pitchFamily="34" charset="0"/>
              </a:rPr>
              <a:t> </a:t>
            </a:r>
            <a:r>
              <a:rPr lang="en-US" sz="2800" dirty="0" err="1" smtClean="0">
                <a:effectLst/>
                <a:latin typeface="Albertus Medium" pitchFamily="34" charset="0"/>
              </a:rPr>
              <a:t>Shqiperia</a:t>
            </a:r>
            <a:r>
              <a:rPr lang="en-US" sz="2800" dirty="0" smtClean="0">
                <a:effectLst/>
                <a:latin typeface="Albertus Medium" pitchFamily="34" charset="0"/>
              </a:rPr>
              <a:t> per </a:t>
            </a:r>
            <a:r>
              <a:rPr lang="en-US" sz="2800" dirty="0" err="1" smtClean="0">
                <a:effectLst/>
                <a:latin typeface="Albertus Medium" pitchFamily="34" charset="0"/>
              </a:rPr>
              <a:t>ti</a:t>
            </a:r>
            <a:r>
              <a:rPr lang="en-US" sz="2800" dirty="0" smtClean="0">
                <a:effectLst/>
                <a:latin typeface="Albertus Medium" pitchFamily="34" charset="0"/>
              </a:rPr>
              <a:t> </a:t>
            </a:r>
            <a:r>
              <a:rPr lang="en-US" sz="2800" dirty="0" err="1" smtClean="0">
                <a:effectLst/>
                <a:latin typeface="Albertus Medium" pitchFamily="34" charset="0"/>
              </a:rPr>
              <a:t>plotesuar</a:t>
            </a:r>
            <a:r>
              <a:rPr lang="en-US" sz="2800" dirty="0" smtClean="0">
                <a:effectLst/>
                <a:latin typeface="Albertus Medium" pitchFamily="34" charset="0"/>
              </a:rPr>
              <a:t> </a:t>
            </a:r>
            <a:r>
              <a:rPr lang="en-US" sz="2800" dirty="0" err="1" smtClean="0">
                <a:effectLst/>
                <a:latin typeface="Albertus Medium" pitchFamily="34" charset="0"/>
              </a:rPr>
              <a:t>kriteret</a:t>
            </a:r>
            <a:r>
              <a:rPr lang="en-US" sz="2800" dirty="0" smtClean="0">
                <a:effectLst/>
                <a:latin typeface="Albertus Medium" pitchFamily="34" charset="0"/>
              </a:rPr>
              <a:t> e </a:t>
            </a:r>
            <a:r>
              <a:rPr lang="en-US" sz="2800" dirty="0" err="1" smtClean="0">
                <a:effectLst/>
                <a:latin typeface="Albertus Medium" pitchFamily="34" charset="0"/>
              </a:rPr>
              <a:t>anetaresimit</a:t>
            </a:r>
            <a:r>
              <a:rPr lang="en-US" sz="2800" dirty="0" smtClean="0">
                <a:effectLst/>
                <a:latin typeface="Albertus Medium" pitchFamily="34" charset="0"/>
              </a:rPr>
              <a:t> ?</a:t>
            </a:r>
            <a:endParaRPr lang="en-US" sz="2800" dirty="0"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Per </a:t>
            </a:r>
            <a:r>
              <a:rPr lang="en-US" dirty="0" err="1" smtClean="0"/>
              <a:t>t’u</a:t>
            </a:r>
            <a:r>
              <a:rPr lang="en-US" dirty="0" smtClean="0"/>
              <a:t> </a:t>
            </a:r>
            <a:r>
              <a:rPr lang="en-US" dirty="0" err="1" smtClean="0"/>
              <a:t>bere</a:t>
            </a:r>
            <a:r>
              <a:rPr lang="en-US" dirty="0" smtClean="0"/>
              <a:t> </a:t>
            </a:r>
            <a:r>
              <a:rPr lang="en-US" dirty="0" err="1" smtClean="0"/>
              <a:t>anetare</a:t>
            </a:r>
            <a:r>
              <a:rPr lang="en-US" dirty="0" smtClean="0"/>
              <a:t> e BE-se, </a:t>
            </a:r>
            <a:r>
              <a:rPr lang="en-US" dirty="0" err="1" smtClean="0"/>
              <a:t>Shqiperia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plotesoje</a:t>
            </a:r>
            <a:r>
              <a:rPr lang="en-US" dirty="0" smtClean="0"/>
              <a:t> </a:t>
            </a:r>
            <a:r>
              <a:rPr lang="en-US" dirty="0" err="1" smtClean="0"/>
              <a:t>kriteret</a:t>
            </a:r>
            <a:r>
              <a:rPr lang="en-US" dirty="0" smtClean="0"/>
              <a:t> e </a:t>
            </a:r>
            <a:r>
              <a:rPr lang="en-US" dirty="0" err="1" smtClean="0"/>
              <a:t>vendosura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shtetet</a:t>
            </a:r>
            <a:r>
              <a:rPr lang="en-US" dirty="0" smtClean="0"/>
              <a:t> </a:t>
            </a:r>
            <a:r>
              <a:rPr lang="en-US" dirty="0" err="1" smtClean="0"/>
              <a:t>kandidate</a:t>
            </a:r>
            <a:r>
              <a:rPr lang="en-US" dirty="0" smtClean="0"/>
              <a:t> per </a:t>
            </a:r>
            <a:r>
              <a:rPr lang="en-US" dirty="0" err="1" smtClean="0"/>
              <a:t>anetaresim</a:t>
            </a:r>
            <a:r>
              <a:rPr lang="en-US" dirty="0" smtClean="0"/>
              <a:t> ne </a:t>
            </a:r>
            <a:r>
              <a:rPr lang="en-US" dirty="0" err="1" smtClean="0"/>
              <a:t>Bashkimin</a:t>
            </a:r>
            <a:r>
              <a:rPr lang="en-US" dirty="0" smtClean="0"/>
              <a:t> </a:t>
            </a:r>
            <a:r>
              <a:rPr lang="en-US" dirty="0" err="1" smtClean="0"/>
              <a:t>Evropian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miratuara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Keshilli</a:t>
            </a:r>
            <a:r>
              <a:rPr lang="en-US" dirty="0" smtClean="0"/>
              <a:t> </a:t>
            </a:r>
            <a:r>
              <a:rPr lang="en-US" dirty="0" err="1" smtClean="0"/>
              <a:t>Europian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Kopenhagenit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qershor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vitit</a:t>
            </a:r>
            <a:r>
              <a:rPr lang="en-US" dirty="0" smtClean="0"/>
              <a:t> 1993. </a:t>
            </a:r>
          </a:p>
          <a:p>
            <a:pPr>
              <a:buNone/>
            </a:pPr>
            <a:r>
              <a:rPr lang="en-US" dirty="0" err="1" smtClean="0"/>
              <a:t>Keto</a:t>
            </a:r>
            <a:r>
              <a:rPr lang="en-US" dirty="0" smtClean="0"/>
              <a:t> </a:t>
            </a:r>
            <a:r>
              <a:rPr lang="en-US" dirty="0" err="1" smtClean="0"/>
              <a:t>kritere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karakterit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parashikojnë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Drejtesia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liria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siguria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 </a:t>
            </a:r>
            <a:r>
              <a:rPr lang="en-US" dirty="0" err="1" smtClean="0"/>
              <a:t>Garantimin</a:t>
            </a:r>
            <a:r>
              <a:rPr lang="en-US" dirty="0" smtClean="0"/>
              <a:t> e </a:t>
            </a:r>
            <a:r>
              <a:rPr lang="en-US" dirty="0" err="1" smtClean="0"/>
              <a:t>demokracise</a:t>
            </a:r>
            <a:r>
              <a:rPr lang="en-US" dirty="0" smtClean="0"/>
              <a:t>, </a:t>
            </a:r>
            <a:r>
              <a:rPr lang="en-US" dirty="0" err="1" smtClean="0"/>
              <a:t>shtetit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se </a:t>
            </a:r>
            <a:r>
              <a:rPr lang="en-US" dirty="0" err="1" smtClean="0"/>
              <a:t>drejtes</a:t>
            </a:r>
            <a:r>
              <a:rPr lang="en-US" dirty="0" smtClean="0"/>
              <a:t>, </a:t>
            </a:r>
            <a:r>
              <a:rPr lang="en-US" dirty="0" err="1" smtClean="0"/>
              <a:t>respektimin</a:t>
            </a:r>
            <a:r>
              <a:rPr lang="en-US" dirty="0" smtClean="0"/>
              <a:t> 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drejtave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njeriut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minoriteteve</a:t>
            </a:r>
            <a:r>
              <a:rPr lang="en-US" dirty="0" smtClean="0"/>
              <a:t> , </a:t>
            </a:r>
            <a:r>
              <a:rPr lang="en-US" dirty="0" err="1" smtClean="0"/>
              <a:t>kritere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deshiruar</a:t>
            </a:r>
            <a:r>
              <a:rPr lang="en-US" dirty="0" smtClean="0"/>
              <a:t> ,</a:t>
            </a:r>
            <a:r>
              <a:rPr lang="en-US" dirty="0" err="1" smtClean="0"/>
              <a:t>flitet</a:t>
            </a:r>
            <a:r>
              <a:rPr lang="en-US" dirty="0" smtClean="0"/>
              <a:t> me </a:t>
            </a:r>
            <a:r>
              <a:rPr lang="en-US" dirty="0" err="1" smtClean="0"/>
              <a:t>fjal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medha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politika</a:t>
            </a:r>
            <a:r>
              <a:rPr lang="en-US" dirty="0" smtClean="0"/>
              <a:t> </a:t>
            </a:r>
            <a:r>
              <a:rPr lang="en-US" dirty="0" err="1" smtClean="0"/>
              <a:t>Shqiptare</a:t>
            </a:r>
            <a:r>
              <a:rPr lang="en-US" dirty="0" smtClean="0"/>
              <a:t> se </a:t>
            </a:r>
            <a:r>
              <a:rPr lang="en-US" dirty="0" err="1" smtClean="0"/>
              <a:t>jan</a:t>
            </a:r>
            <a:r>
              <a:rPr lang="en-US" dirty="0" smtClean="0"/>
              <a:t> </a:t>
            </a:r>
            <a:r>
              <a:rPr lang="en-US" dirty="0" err="1" smtClean="0"/>
              <a:t>plotesuar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sagje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e </a:t>
            </a:r>
            <a:r>
              <a:rPr lang="en-US" dirty="0" err="1" smtClean="0"/>
              <a:t>vertete</a:t>
            </a:r>
            <a:r>
              <a:rPr lang="en-US" dirty="0" smtClean="0"/>
              <a:t> </a:t>
            </a:r>
            <a:r>
              <a:rPr lang="en-US" dirty="0" err="1" smtClean="0"/>
              <a:t>fjal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vec</a:t>
            </a:r>
            <a:r>
              <a:rPr lang="en-US" dirty="0" smtClean="0"/>
              <a:t> </a:t>
            </a:r>
            <a:r>
              <a:rPr lang="en-US" dirty="0" err="1" smtClean="0"/>
              <a:t>fjal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bukura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per </a:t>
            </a:r>
            <a:r>
              <a:rPr lang="en-US" dirty="0" err="1" smtClean="0"/>
              <a:t>cudi</a:t>
            </a:r>
            <a:r>
              <a:rPr lang="en-US" dirty="0" smtClean="0"/>
              <a:t> </a:t>
            </a:r>
            <a:r>
              <a:rPr lang="en-US" dirty="0" err="1" smtClean="0"/>
              <a:t>askush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I </a:t>
            </a:r>
            <a:r>
              <a:rPr lang="en-US" dirty="0" err="1" smtClean="0"/>
              <a:t>beson</a:t>
            </a:r>
            <a:r>
              <a:rPr lang="en-US" dirty="0" smtClean="0"/>
              <a:t> me. Ne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fushe</a:t>
            </a:r>
            <a:r>
              <a:rPr lang="en-US" dirty="0" smtClean="0"/>
              <a:t> </a:t>
            </a:r>
            <a:r>
              <a:rPr lang="en-US" dirty="0" err="1" smtClean="0"/>
              <a:t>Shqiperia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bashkpunoj</a:t>
            </a:r>
            <a:r>
              <a:rPr lang="en-US" dirty="0" smtClean="0"/>
              <a:t> me </a:t>
            </a:r>
            <a:r>
              <a:rPr lang="en-US" dirty="0" err="1" smtClean="0"/>
              <a:t>bashkimin</a:t>
            </a:r>
            <a:r>
              <a:rPr lang="en-US" dirty="0" smtClean="0"/>
              <a:t> </a:t>
            </a:r>
            <a:r>
              <a:rPr lang="en-US" dirty="0" err="1" smtClean="0"/>
              <a:t>Europian</a:t>
            </a:r>
            <a:r>
              <a:rPr lang="en-US" dirty="0" smtClean="0"/>
              <a:t> ,per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forcuar</a:t>
            </a:r>
            <a:r>
              <a:rPr lang="en-US" dirty="0" smtClean="0"/>
              <a:t> </a:t>
            </a:r>
            <a:r>
              <a:rPr lang="en-US" dirty="0" err="1" smtClean="0"/>
              <a:t>institucionet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r>
              <a:rPr lang="en-US" dirty="0" smtClean="0"/>
              <a:t> ne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nivelet</a:t>
            </a:r>
            <a:r>
              <a:rPr lang="en-US" dirty="0" smtClean="0"/>
              <a:t> ,</a:t>
            </a:r>
            <a:r>
              <a:rPr lang="en-US" dirty="0" err="1" smtClean="0"/>
              <a:t>por</a:t>
            </a:r>
            <a:r>
              <a:rPr lang="en-US" dirty="0" smtClean="0"/>
              <a:t> ne </a:t>
            </a:r>
            <a:r>
              <a:rPr lang="en-US" dirty="0" err="1" smtClean="0"/>
              <a:t>vecanti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institucione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kane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bejne</a:t>
            </a:r>
            <a:r>
              <a:rPr lang="en-US" dirty="0" smtClean="0"/>
              <a:t> me </a:t>
            </a:r>
            <a:r>
              <a:rPr lang="en-US" dirty="0" err="1" smtClean="0"/>
              <a:t>zbatimin</a:t>
            </a:r>
            <a:r>
              <a:rPr lang="en-US" dirty="0" smtClean="0"/>
              <a:t> e </a:t>
            </a:r>
            <a:r>
              <a:rPr lang="en-US" dirty="0" err="1" smtClean="0"/>
              <a:t>ligjit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administrimin</a:t>
            </a:r>
            <a:r>
              <a:rPr lang="en-US" dirty="0" smtClean="0"/>
              <a:t> e </a:t>
            </a:r>
            <a:r>
              <a:rPr lang="en-US" dirty="0" err="1" smtClean="0"/>
              <a:t>drejtesis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Bashkpunimi</a:t>
            </a:r>
            <a:r>
              <a:rPr lang="en-US" dirty="0" smtClean="0"/>
              <a:t> </a:t>
            </a:r>
            <a:r>
              <a:rPr lang="en-US" dirty="0" err="1" smtClean="0"/>
              <a:t>ndermjet</a:t>
            </a:r>
            <a:r>
              <a:rPr lang="en-US" dirty="0" smtClean="0"/>
              <a:t> </a:t>
            </a:r>
            <a:r>
              <a:rPr lang="en-US" dirty="0" err="1" smtClean="0"/>
              <a:t>paleve</a:t>
            </a:r>
            <a:r>
              <a:rPr lang="en-US" dirty="0" smtClean="0"/>
              <a:t> </a:t>
            </a:r>
            <a:r>
              <a:rPr lang="en-US" dirty="0" err="1" smtClean="0"/>
              <a:t>synon</a:t>
            </a:r>
            <a:r>
              <a:rPr lang="en-US" dirty="0" smtClean="0"/>
              <a:t> ,</a:t>
            </a:r>
            <a:r>
              <a:rPr lang="en-US" dirty="0" err="1" smtClean="0"/>
              <a:t>fuqizimin</a:t>
            </a:r>
            <a:r>
              <a:rPr lang="en-US" dirty="0" smtClean="0"/>
              <a:t>, </a:t>
            </a:r>
            <a:r>
              <a:rPr lang="en-US" dirty="0" err="1" smtClean="0"/>
              <a:t>pavarsin</a:t>
            </a:r>
            <a:r>
              <a:rPr lang="en-US" dirty="0" smtClean="0"/>
              <a:t> ,</a:t>
            </a:r>
            <a:r>
              <a:rPr lang="en-US" dirty="0" err="1" smtClean="0"/>
              <a:t>efektshmerine</a:t>
            </a:r>
            <a:r>
              <a:rPr lang="en-US" dirty="0" smtClean="0"/>
              <a:t> e </a:t>
            </a:r>
            <a:r>
              <a:rPr lang="en-US" dirty="0" err="1" smtClean="0"/>
              <a:t>funksionimit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sistemit</a:t>
            </a:r>
            <a:r>
              <a:rPr lang="en-US" dirty="0" smtClean="0"/>
              <a:t> </a:t>
            </a:r>
            <a:r>
              <a:rPr lang="en-US" dirty="0" err="1" smtClean="0"/>
              <a:t>gjyqesor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strukturave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pergjegjse</a:t>
            </a:r>
            <a:r>
              <a:rPr lang="en-US" dirty="0" smtClean="0"/>
              <a:t> per </a:t>
            </a:r>
            <a:r>
              <a:rPr lang="en-US" dirty="0" err="1" smtClean="0"/>
              <a:t>vendosjen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respektimin</a:t>
            </a:r>
            <a:r>
              <a:rPr lang="en-US" dirty="0" smtClean="0"/>
              <a:t> e </a:t>
            </a:r>
            <a:r>
              <a:rPr lang="en-US" dirty="0" err="1" smtClean="0"/>
              <a:t>shtetit</a:t>
            </a:r>
            <a:r>
              <a:rPr lang="en-US" dirty="0" smtClean="0"/>
              <a:t> </a:t>
            </a:r>
            <a:r>
              <a:rPr lang="en-US" dirty="0" err="1" smtClean="0"/>
              <a:t>ligjor</a:t>
            </a:r>
            <a:r>
              <a:rPr lang="en-US" dirty="0" smtClean="0"/>
              <a:t> .  </a:t>
            </a:r>
            <a:r>
              <a:rPr lang="en-US" dirty="0" err="1" smtClean="0"/>
              <a:t>Bashkpunimi</a:t>
            </a:r>
            <a:r>
              <a:rPr lang="en-US" dirty="0" smtClean="0"/>
              <a:t> ne </a:t>
            </a:r>
            <a:r>
              <a:rPr lang="en-US" dirty="0" err="1" smtClean="0"/>
              <a:t>fushen</a:t>
            </a:r>
            <a:r>
              <a:rPr lang="en-US" dirty="0" smtClean="0"/>
              <a:t> e </a:t>
            </a:r>
            <a:r>
              <a:rPr lang="en-US" dirty="0" err="1" smtClean="0"/>
              <a:t>drejtesis</a:t>
            </a:r>
            <a:r>
              <a:rPr lang="en-US" dirty="0" smtClean="0"/>
              <a:t> ,</a:t>
            </a:r>
            <a:r>
              <a:rPr lang="en-US" dirty="0" err="1" smtClean="0"/>
              <a:t>Liris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Siguris</a:t>
            </a:r>
            <a:r>
              <a:rPr lang="en-US" dirty="0" smtClean="0"/>
              <a:t> do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mbeshtetet</a:t>
            </a:r>
            <a:r>
              <a:rPr lang="en-US" dirty="0" smtClean="0"/>
              <a:t> ne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shtylla</a:t>
            </a:r>
            <a:r>
              <a:rPr lang="en-US" dirty="0" smtClean="0"/>
              <a:t> </a:t>
            </a:r>
            <a:r>
              <a:rPr lang="en-US" dirty="0" err="1" smtClean="0"/>
              <a:t>kryesore</a:t>
            </a:r>
            <a:r>
              <a:rPr lang="en-US" dirty="0" smtClean="0"/>
              <a:t> .                                                                                                      </a:t>
            </a:r>
            <a:r>
              <a:rPr lang="en-US" dirty="0" err="1" smtClean="0">
                <a:solidFill>
                  <a:srgbClr val="00B0F0"/>
                </a:solidFill>
              </a:rPr>
              <a:t>Shtylla</a:t>
            </a:r>
            <a:r>
              <a:rPr lang="en-US" dirty="0" smtClean="0">
                <a:solidFill>
                  <a:srgbClr val="00B0F0"/>
                </a:solidFill>
              </a:rPr>
              <a:t> e pare </a:t>
            </a:r>
            <a:r>
              <a:rPr lang="en-US" dirty="0" err="1" smtClean="0"/>
              <a:t>lidhet</a:t>
            </a:r>
            <a:r>
              <a:rPr lang="en-US" dirty="0" smtClean="0"/>
              <a:t> ne </a:t>
            </a:r>
            <a:r>
              <a:rPr lang="en-US" dirty="0" err="1" smtClean="0"/>
              <a:t>bashkepunimin</a:t>
            </a:r>
            <a:r>
              <a:rPr lang="en-US" dirty="0" smtClean="0"/>
              <a:t> ne </a:t>
            </a:r>
            <a:r>
              <a:rPr lang="en-US" dirty="0" err="1" smtClean="0"/>
              <a:t>fushen</a:t>
            </a:r>
            <a:r>
              <a:rPr lang="en-US" dirty="0" smtClean="0"/>
              <a:t> e </a:t>
            </a:r>
            <a:r>
              <a:rPr lang="en-US" dirty="0" err="1" smtClean="0"/>
              <a:t>levizjes</a:t>
            </a:r>
            <a:r>
              <a:rPr lang="en-US" dirty="0" smtClean="0"/>
              <a:t> se lire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personave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parashikon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sere </a:t>
            </a:r>
            <a:r>
              <a:rPr lang="en-US" dirty="0" err="1" smtClean="0"/>
              <a:t>dispozitash</a:t>
            </a:r>
            <a:r>
              <a:rPr lang="en-US" dirty="0" smtClean="0"/>
              <a:t> per </a:t>
            </a:r>
            <a:r>
              <a:rPr lang="en-US" dirty="0" err="1" smtClean="0"/>
              <a:t>vizat</a:t>
            </a:r>
            <a:r>
              <a:rPr lang="en-US" dirty="0" smtClean="0"/>
              <a:t>, </a:t>
            </a:r>
            <a:r>
              <a:rPr lang="en-US" dirty="0" err="1" smtClean="0"/>
              <a:t>azilin,migracionin,menaxhimin</a:t>
            </a:r>
            <a:r>
              <a:rPr lang="en-US" dirty="0" smtClean="0"/>
              <a:t> e </a:t>
            </a:r>
            <a:r>
              <a:rPr lang="en-US" dirty="0" err="1" smtClean="0"/>
              <a:t>kufijve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politika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kane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bejne</a:t>
            </a:r>
            <a:r>
              <a:rPr lang="en-US" dirty="0" smtClean="0"/>
              <a:t> me </a:t>
            </a:r>
            <a:r>
              <a:rPr lang="en-US" dirty="0" err="1" smtClean="0"/>
              <a:t>levizjen</a:t>
            </a:r>
            <a:r>
              <a:rPr lang="en-US" dirty="0" smtClean="0"/>
              <a:t> e lire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njerzve</a:t>
            </a:r>
            <a:r>
              <a:rPr lang="en-US" dirty="0" smtClean="0"/>
              <a:t>.                                                                                                  </a:t>
            </a:r>
            <a:r>
              <a:rPr lang="en-US" dirty="0" err="1" smtClean="0">
                <a:solidFill>
                  <a:srgbClr val="00B0F0"/>
                </a:solidFill>
              </a:rPr>
              <a:t>Shtylla</a:t>
            </a:r>
            <a:r>
              <a:rPr lang="en-US" dirty="0" smtClean="0">
                <a:solidFill>
                  <a:srgbClr val="00B0F0"/>
                </a:solidFill>
              </a:rPr>
              <a:t> e </a:t>
            </a:r>
            <a:r>
              <a:rPr lang="en-US" dirty="0" err="1" smtClean="0">
                <a:solidFill>
                  <a:srgbClr val="00B0F0"/>
                </a:solidFill>
              </a:rPr>
              <a:t>dyte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ne </a:t>
            </a:r>
            <a:r>
              <a:rPr lang="en-US" dirty="0" err="1" smtClean="0"/>
              <a:t>bashkpunimin</a:t>
            </a:r>
            <a:r>
              <a:rPr lang="en-US" dirty="0" smtClean="0"/>
              <a:t> ne </a:t>
            </a:r>
            <a:r>
              <a:rPr lang="en-US" dirty="0" err="1" smtClean="0"/>
              <a:t>luften</a:t>
            </a:r>
            <a:r>
              <a:rPr lang="en-US" dirty="0" smtClean="0"/>
              <a:t> </a:t>
            </a:r>
            <a:r>
              <a:rPr lang="en-US" dirty="0" err="1" smtClean="0"/>
              <a:t>kunder</a:t>
            </a:r>
            <a:r>
              <a:rPr lang="en-US" dirty="0" smtClean="0"/>
              <a:t> </a:t>
            </a:r>
            <a:r>
              <a:rPr lang="en-US" dirty="0" err="1" smtClean="0"/>
              <a:t>fenomeneve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krimit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organizuar</a:t>
            </a:r>
            <a:r>
              <a:rPr lang="en-US" dirty="0" smtClean="0"/>
              <a:t>, </a:t>
            </a:r>
            <a:r>
              <a:rPr lang="en-US" dirty="0" err="1" smtClean="0"/>
              <a:t>terrorizmit</a:t>
            </a:r>
            <a:r>
              <a:rPr lang="en-US" dirty="0" smtClean="0"/>
              <a:t>, </a:t>
            </a:r>
            <a:r>
              <a:rPr lang="en-US" dirty="0" err="1" smtClean="0"/>
              <a:t>pastrimit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parave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drogave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paligjshme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parashikon</a:t>
            </a:r>
            <a:r>
              <a:rPr lang="en-US" dirty="0" smtClean="0"/>
              <a:t> </a:t>
            </a:r>
            <a:r>
              <a:rPr lang="en-US" dirty="0" err="1" smtClean="0"/>
              <a:t>dispozita</a:t>
            </a:r>
            <a:r>
              <a:rPr lang="en-US" dirty="0" smtClean="0"/>
              <a:t>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cilave</a:t>
            </a:r>
            <a:r>
              <a:rPr lang="en-US" dirty="0" smtClean="0"/>
              <a:t> </a:t>
            </a:r>
            <a:r>
              <a:rPr lang="en-US" dirty="0" err="1" smtClean="0"/>
              <a:t>Shqiperia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Bashkimi</a:t>
            </a:r>
            <a:r>
              <a:rPr lang="en-US" dirty="0" smtClean="0"/>
              <a:t> </a:t>
            </a:r>
            <a:r>
              <a:rPr lang="en-US" dirty="0" err="1" smtClean="0"/>
              <a:t>Europian</a:t>
            </a:r>
            <a:r>
              <a:rPr lang="en-US" dirty="0" smtClean="0"/>
              <a:t> do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angazhojne</a:t>
            </a:r>
            <a:r>
              <a:rPr lang="en-US" dirty="0" smtClean="0"/>
              <a:t> </a:t>
            </a:r>
            <a:r>
              <a:rPr lang="en-US" dirty="0" err="1" smtClean="0"/>
              <a:t>strukturat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policore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gjyqesore</a:t>
            </a:r>
            <a:r>
              <a:rPr lang="en-US" dirty="0" smtClean="0"/>
              <a:t> ne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lufte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perbashket</a:t>
            </a:r>
            <a:r>
              <a:rPr lang="en-US" dirty="0" smtClean="0"/>
              <a:t> </a:t>
            </a:r>
            <a:r>
              <a:rPr lang="en-US" dirty="0" err="1" smtClean="0"/>
              <a:t>kunder</a:t>
            </a:r>
            <a:r>
              <a:rPr lang="en-US" dirty="0" smtClean="0"/>
              <a:t> </a:t>
            </a:r>
            <a:r>
              <a:rPr lang="en-US" dirty="0" err="1" smtClean="0"/>
              <a:t>fenomeneve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lartpermendura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dirty="0" smtClean="0">
                <a:latin typeface="Albertus Medium" pitchFamily="34" charset="0"/>
              </a:rPr>
              <a:t>    NENTEMAT: </a:t>
            </a:r>
            <a:br>
              <a:rPr lang="en-US" dirty="0" smtClean="0">
                <a:latin typeface="Albertus Medium" pitchFamily="34" charset="0"/>
              </a:rPr>
            </a:b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u="sng" dirty="0" smtClean="0">
                <a:solidFill>
                  <a:srgbClr val="00B050"/>
                </a:solidFill>
                <a:latin typeface="Albertus Medium" pitchFamily="34" charset="0"/>
              </a:rPr>
              <a:t>HISTORIKU I THEMELIMIT TE BE-se.</a:t>
            </a:r>
            <a:endParaRPr lang="en-US" dirty="0" smtClean="0">
              <a:solidFill>
                <a:srgbClr val="00B050"/>
              </a:solidFill>
              <a:latin typeface="Albertus Medium" pitchFamily="34" charset="0"/>
            </a:endParaRPr>
          </a:p>
          <a:p>
            <a:pPr lvl="0"/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Qellimi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krijimit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saj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.</a:t>
            </a:r>
          </a:p>
          <a:p>
            <a:pPr lvl="0"/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Shtetet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perberese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anetare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BE-se.</a:t>
            </a:r>
          </a:p>
          <a:p>
            <a:pPr lvl="0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Te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shpjegoje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politikat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ndjekura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 BE-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ja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Medium" pitchFamily="34" charset="0"/>
              </a:rPr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en-US" u="sng" dirty="0" smtClean="0">
                <a:solidFill>
                  <a:srgbClr val="00B0F0"/>
                </a:solidFill>
                <a:latin typeface="Albertus Medium" pitchFamily="34" charset="0"/>
              </a:rPr>
              <a:t>TE TREGOJE POZITEN GJEOGRAFIKE TE SHQIPERISE NE BALLKAN,MESDHE DHE EVROPE.</a:t>
            </a:r>
            <a:endParaRPr lang="en-US" dirty="0" smtClean="0">
              <a:solidFill>
                <a:srgbClr val="00B0F0"/>
              </a:solidFill>
              <a:latin typeface="Albertus Medium" pitchFamily="34" charset="0"/>
            </a:endParaRPr>
          </a:p>
          <a:p>
            <a:pPr lvl="0"/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Te </a:t>
            </a:r>
            <a:r>
              <a:rPr lang="en-US" dirty="0" err="1" smtClean="0">
                <a:solidFill>
                  <a:srgbClr val="0070C0"/>
                </a:solidFill>
                <a:latin typeface="Albertus Medium" pitchFamily="34" charset="0"/>
              </a:rPr>
              <a:t>listoj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lbertus Medium" pitchFamily="34" charset="0"/>
              </a:rPr>
              <a:t>faktoret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lbertus Medium" pitchFamily="34" charset="0"/>
              </a:rPr>
              <a:t>qe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lbertus Medium" pitchFamily="34" charset="0"/>
              </a:rPr>
              <a:t>kane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lbertus Medium" pitchFamily="34" charset="0"/>
              </a:rPr>
              <a:t>ndikuar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lbertus Medium" pitchFamily="34" charset="0"/>
              </a:rPr>
              <a:t>qe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lbertus Medium" pitchFamily="34" charset="0"/>
              </a:rPr>
              <a:t>Shqiperia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lbertus Medium" pitchFamily="34" charset="0"/>
              </a:rPr>
              <a:t>jete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 ne </a:t>
            </a:r>
            <a:r>
              <a:rPr lang="en-US" dirty="0" err="1" smtClean="0">
                <a:solidFill>
                  <a:srgbClr val="0070C0"/>
                </a:solidFill>
                <a:latin typeface="Albertus Medium" pitchFamily="34" charset="0"/>
              </a:rPr>
              <a:t>Evrope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lbertus Medium" pitchFamily="34" charset="0"/>
              </a:rPr>
              <a:t>por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lbertus Medium" pitchFamily="34" charset="0"/>
              </a:rPr>
              <a:t>jashte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lbertus Medium" pitchFamily="34" charset="0"/>
              </a:rPr>
              <a:t>saj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en-US" u="sng" dirty="0" smtClean="0">
                <a:solidFill>
                  <a:srgbClr val="7030A0"/>
                </a:solidFill>
                <a:latin typeface="Albertus Medium" pitchFamily="34" charset="0"/>
              </a:rPr>
              <a:t>TE DALLOJME KRITERET QE DUHEN PLOTESUAR PER ANETARESIMIN NE BE.</a:t>
            </a:r>
            <a:endParaRPr lang="en-US" dirty="0" smtClean="0">
              <a:solidFill>
                <a:srgbClr val="7030A0"/>
              </a:solidFill>
              <a:latin typeface="Albertus Medium" pitchFamily="34" charset="0"/>
            </a:endParaRPr>
          </a:p>
          <a:p>
            <a:pPr lvl="0"/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C’permban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 Karta e </a:t>
            </a:r>
            <a:r>
              <a:rPr lang="en-US" dirty="0" err="1" smtClean="0">
                <a:solidFill>
                  <a:srgbClr val="002060"/>
                </a:solidFill>
                <a:latin typeface="Albertus Medium" pitchFamily="34" charset="0"/>
              </a:rPr>
              <a:t>Kopenhagin</a:t>
            </a:r>
            <a:r>
              <a:rPr lang="en-US" dirty="0" smtClean="0">
                <a:solidFill>
                  <a:srgbClr val="002060"/>
                </a:solidFill>
                <a:latin typeface="Albertus Medium" pitchFamily="34" charset="0"/>
              </a:rPr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en-US" u="sng" dirty="0" smtClean="0">
                <a:solidFill>
                  <a:srgbClr val="FFC000"/>
                </a:solidFill>
                <a:latin typeface="Albertus Medium" pitchFamily="34" charset="0"/>
              </a:rPr>
              <a:t>C’PERMBAN MSA?</a:t>
            </a:r>
            <a:endParaRPr lang="en-US" dirty="0" smtClean="0">
              <a:solidFill>
                <a:srgbClr val="FFC000"/>
              </a:solidFill>
              <a:latin typeface="Albertus Medium" pitchFamily="34" charset="0"/>
            </a:endParaRPr>
          </a:p>
          <a:p>
            <a:pPr lvl="0"/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Marredheniet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 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Shqiperise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ne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organizatat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evropiane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.</a:t>
            </a:r>
          </a:p>
          <a:p>
            <a:pPr lvl="0"/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Cilat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jane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hapat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qe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kane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ndermarr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Shqiperia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drejt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BE-se?</a:t>
            </a:r>
          </a:p>
          <a:p>
            <a:pPr lvl="0"/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Cfare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duhet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bere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per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pershpejtuar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keto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34" charset="0"/>
              </a:rPr>
              <a:t>perpjekje</a:t>
            </a:r>
            <a:r>
              <a:rPr lang="en-US" dirty="0" smtClean="0">
                <a:solidFill>
                  <a:srgbClr val="FF0000"/>
                </a:solidFill>
                <a:latin typeface="Albertus Medium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01762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 smtClean="0">
                <a:effectLst/>
                <a:latin typeface="Albertus Medium" pitchFamily="34" charset="0"/>
              </a:rPr>
              <a:t>CILAT JANË SFIDAT QË DUHET TË</a:t>
            </a:r>
            <a:br>
              <a:rPr lang="en-US" sz="2400" u="sng" dirty="0" smtClean="0">
                <a:effectLst/>
                <a:latin typeface="Albertus Medium" pitchFamily="34" charset="0"/>
              </a:rPr>
            </a:br>
            <a:r>
              <a:rPr lang="en-US" sz="2400" u="sng" dirty="0" smtClean="0">
                <a:effectLst/>
                <a:latin typeface="Albertus Medium" pitchFamily="34" charset="0"/>
              </a:rPr>
              <a:t>PËRBALLOJË SHQIPËRIA NË KUADËR TË</a:t>
            </a:r>
            <a:br>
              <a:rPr lang="en-US" sz="2400" u="sng" dirty="0" smtClean="0">
                <a:effectLst/>
                <a:latin typeface="Albertus Medium" pitchFamily="34" charset="0"/>
              </a:rPr>
            </a:br>
            <a:r>
              <a:rPr lang="en-US" sz="2400" u="sng" dirty="0" smtClean="0">
                <a:effectLst/>
                <a:latin typeface="Albertus Medium" pitchFamily="34" charset="0"/>
              </a:rPr>
              <a:t>PROCESIT TË INTEGRIMIT EVROPIAN?</a:t>
            </a:r>
            <a:r>
              <a:rPr lang="en-US" sz="2000" u="sng" dirty="0" smtClean="0">
                <a:effectLst/>
                <a:latin typeface="Albertus Medium" pitchFamily="34" charset="0"/>
              </a:rPr>
              <a:t/>
            </a:r>
            <a:br>
              <a:rPr lang="en-US" sz="2000" u="sng" dirty="0" smtClean="0">
                <a:effectLst/>
                <a:latin typeface="Albertus Medium" pitchFamily="34" charset="0"/>
              </a:rPr>
            </a:br>
            <a:endParaRPr lang="en-US" sz="2000" u="sng" dirty="0">
              <a:effectLst/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7498080" cy="449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Procesi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Integrimit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krahas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përfitimeve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ka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sërë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kostosh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vendin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. Me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fjalë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tjera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arritur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tek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përfitimet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Shqipërisë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do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t’i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duhet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përballojë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sfidën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vjen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prej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kostove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procesit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Integrimit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Janë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disa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sfidat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cilat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duhet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ndeshet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kryesisht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qeveria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shteti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shqiptar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por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edhe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aktorë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tjerë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jashtë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strukturave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shtetërore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interesuar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mbarëvajtjen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procesit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Integrimit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"/>
            <a:ext cx="7498080" cy="63246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Forcimi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administratës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publike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Administrata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publike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ka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rol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thelbësor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procesin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Integrimit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Evropian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vendit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.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Është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administrata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publike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që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ka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detyrënvërë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zbatim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angazhimet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që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ndërmerr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qeveria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shqiptare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kuadër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këtij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procesi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.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Problemet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me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cilat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është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ndeshur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administrata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publike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gjatë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viteve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tranzicionit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kanë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qenë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shumta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: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ato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kanë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variuar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nga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rekrutimi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nëpunësve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administratës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mbi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baza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lidhjesh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nepotike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politike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,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arbitrariteti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lëvizjeve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dhe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pushimeve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nga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vendi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punës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,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mungesa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praktikave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punës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dhe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logjistikës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nevojshme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,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tek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trajnimet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pamjaftueshme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,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puna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dobët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që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kryhet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nga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strukturat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monitoruese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punonjësve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administratës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,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pagat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ulëta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dhe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mungesa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përgjithësi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motivimit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nëpunësve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civilë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Kjo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gjendje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administratës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publike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është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vënë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dukje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edhe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nga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Komisioni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Evropian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raportet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monitoruese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për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Shqipërinë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.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veçanti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Komisioni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Evropian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është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treguar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mjaft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skeptik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lidhje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me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aftësitë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administratës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publike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endParaRPr lang="en-US" sz="3400" dirty="0" smtClean="0">
              <a:solidFill>
                <a:srgbClr val="4AAC99"/>
              </a:solidFill>
              <a:latin typeface="Albertus Medium" pitchFamily="34" charset="0"/>
            </a:endParaRPr>
          </a:p>
          <a:p>
            <a:pPr>
              <a:buNone/>
            </a:pP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Shqipërisë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për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zbatuar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Marrëveshjen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Stabilizim-Asociimit.Kjo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ka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qenë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njëra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prej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arsyeve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kryesore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për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shtyrjen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kaq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gjatë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nënshkrimit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MSA-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.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Detyrimet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Shqipërisë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parashikuara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MSA do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shoqërohen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me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fonde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mëdha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kuadër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programeve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asistencës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komunitare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.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Kjo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do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thotë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se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më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shumë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përparojë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Shqipëria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procesin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Integrimit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,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aq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më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madhe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do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jetë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ndihma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financiare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Komunitetit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Evropian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.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Nga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ana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tjetër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, duke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qenë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se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fenomeni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korrupsionit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nuk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është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një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rast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veçuar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administratën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publike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shqiptare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,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por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përkundrazi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ndeshet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shpesh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dhe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nëpërmasa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gjera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,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është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natyrshme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që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Brukseli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nuk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dëshiron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që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paratë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ardhura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prej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taksave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qytetarëve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evropianë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pasurojnë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mënyrë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paligjshme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disa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njerëz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Shqipëri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. Pa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një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administratë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publike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aftë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kuptojë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proceset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integruese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dhe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me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vullnetin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ndërgjegjen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duhur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profesionale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,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procesi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i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Integrimit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Shqipërisë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BE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nuk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mund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të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sz="3400" dirty="0" err="1" smtClean="0">
                <a:solidFill>
                  <a:srgbClr val="4AAC99"/>
                </a:solidFill>
                <a:latin typeface="Albertus Medium" pitchFamily="34" charset="0"/>
              </a:rPr>
              <a:t>përparojë</a:t>
            </a:r>
            <a:r>
              <a:rPr lang="en-US" sz="3400" dirty="0" smtClean="0">
                <a:solidFill>
                  <a:srgbClr val="4AAC99"/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endParaRPr lang="en-US" sz="3400" dirty="0" smtClean="0">
              <a:solidFill>
                <a:srgbClr val="4AAC99"/>
              </a:solidFill>
              <a:latin typeface="Albertus Medium" pitchFamily="34" charset="0"/>
            </a:endParaRPr>
          </a:p>
          <a:p>
            <a:pPr>
              <a:buNone/>
            </a:pPr>
            <a:endParaRPr lang="en-US" sz="3400" dirty="0">
              <a:solidFill>
                <a:srgbClr val="4AAC99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7498080" cy="62484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err="1" smtClean="0">
                <a:solidFill>
                  <a:srgbClr val="4AAC99"/>
                </a:solidFill>
                <a:latin typeface="Albertus Medium" pitchFamily="34" charset="0"/>
              </a:rPr>
              <a:t>Reforma</a:t>
            </a:r>
            <a:r>
              <a:rPr lang="en-US" b="1" dirty="0" smtClean="0">
                <a:solidFill>
                  <a:srgbClr val="4AAC99"/>
                </a:solidFill>
                <a:latin typeface="Albertus Medium" pitchFamily="34" charset="0"/>
              </a:rPr>
              <a:t> </a:t>
            </a:r>
            <a:r>
              <a:rPr lang="en-US" b="1" dirty="0" err="1" smtClean="0">
                <a:solidFill>
                  <a:srgbClr val="4AAC99"/>
                </a:solidFill>
                <a:latin typeface="Albertus Medium" pitchFamily="34" charset="0"/>
              </a:rPr>
              <a:t>fiskale</a:t>
            </a:r>
            <a:endParaRPr lang="en-US" dirty="0" smtClean="0">
              <a:solidFill>
                <a:srgbClr val="4AAC99"/>
              </a:solidFill>
              <a:latin typeface="Albertus Medium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Shqipëria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vend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cilin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ardhurat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tarifat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doganore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mbi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produktet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importit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zënë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përqindje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shumë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lartë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buxhetin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shtetit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krahasuar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shtetet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anëtare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BE-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apo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vende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tjera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rajonit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Ballkanit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Slloveni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Bullgari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ardhurat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buxhetore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doganat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përbëjnë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përkatësisht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0.6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0.7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përqind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Prodhimit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Brendshëm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Bruto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ndërkohë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Shqipëri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përbëjnë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rreth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2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përqind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. MSA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parashikon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reduktimin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gradual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tarifave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doganore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mbi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produktet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importit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deri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heqjen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plotë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doganave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vitin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dhjetë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pas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hyrjes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fuqi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Marrëveshjes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Kjo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do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thotë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buxhetin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shtetit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do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hyjnë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gjithnjë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pak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ardhura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doganat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deri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ky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kontribut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bëhet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zero.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Vendete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përmendura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sipër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Sllovenia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Bullgaria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,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kanë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patur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lehtë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procesin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reduktimit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tarifave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doganore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Kontributi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doganave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buxhetin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shtetit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këto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vende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nuk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ka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qenë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aq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madh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Shqipëri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–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kështu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reforma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fiskale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mund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kryhej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lehtësi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rastin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Shqipërisë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reforma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fiskale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vështirë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Thënë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ndryshe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shkak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strukturës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ekonomisë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shqiptare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ajo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do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ketë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kosto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madhe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Vendi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bosh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do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mbetet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ë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arkën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shtetit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heqja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ardhurave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doganore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do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duhet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mbushet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taksa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tjera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jo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vetëm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kompesuar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humbjen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këtij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burimi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ardhurash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por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tepër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arritur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konsolidim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fiskal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vendit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rritur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nivelet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investimeve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publike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bërë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mundur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zbatimin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strategjive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kombëtare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zhvillimin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ekonomik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social.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Sfida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këtë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rast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qëndron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se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do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mundet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qeveria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shqiptare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zëvendësojë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kontributin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doganave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ardhura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tjera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nëse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ky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zëvendësim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ardhurash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do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shkaktojë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rënie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ekonomike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përgjithësi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apo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do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dëmtojë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rëndë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kategori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caktuara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DF1178"/>
                </a:solidFill>
                <a:latin typeface="Albertus Medium" pitchFamily="34" charset="0"/>
              </a:rPr>
              <a:t>shoqërisë</a:t>
            </a:r>
            <a:r>
              <a:rPr lang="en-US" dirty="0" smtClean="0">
                <a:solidFill>
                  <a:srgbClr val="DF1178"/>
                </a:solidFill>
                <a:latin typeface="Albertus Medium" pitchFamily="34" charset="0"/>
              </a:rPr>
              <a:t>.</a:t>
            </a:r>
            <a:r>
              <a:rPr lang="en-US" b="1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endParaRPr lang="en-US" dirty="0" smtClean="0">
              <a:solidFill>
                <a:srgbClr val="DF1178"/>
              </a:solidFill>
              <a:latin typeface="Albertus Medium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04800"/>
            <a:ext cx="7650480" cy="61722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err="1" smtClean="0">
                <a:solidFill>
                  <a:srgbClr val="DF1178"/>
                </a:solidFill>
                <a:latin typeface="Albertus Medium" pitchFamily="34" charset="0"/>
              </a:rPr>
              <a:t>Ngritja</a:t>
            </a:r>
            <a:r>
              <a:rPr lang="en-US" b="1" dirty="0" smtClean="0">
                <a:solidFill>
                  <a:srgbClr val="DF1178"/>
                </a:solidFill>
                <a:latin typeface="Albertus Medium" pitchFamily="34" charset="0"/>
              </a:rPr>
              <a:t> e </a:t>
            </a:r>
            <a:r>
              <a:rPr lang="en-US" b="1" dirty="0" err="1" smtClean="0">
                <a:solidFill>
                  <a:srgbClr val="DF1178"/>
                </a:solidFill>
                <a:latin typeface="Albertus Medium" pitchFamily="34" charset="0"/>
              </a:rPr>
              <a:t>një</a:t>
            </a:r>
            <a:r>
              <a:rPr lang="en-US" b="1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b="1" dirty="0" err="1" smtClean="0">
                <a:solidFill>
                  <a:srgbClr val="DF1178"/>
                </a:solidFill>
                <a:latin typeface="Albertus Medium" pitchFamily="34" charset="0"/>
              </a:rPr>
              <a:t>ekonomie</a:t>
            </a:r>
            <a:r>
              <a:rPr lang="en-US" b="1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b="1" dirty="0" err="1" smtClean="0">
                <a:solidFill>
                  <a:srgbClr val="DF1178"/>
                </a:solidFill>
                <a:latin typeface="Albertus Medium" pitchFamily="34" charset="0"/>
              </a:rPr>
              <a:t>konkurruese</a:t>
            </a:r>
            <a:r>
              <a:rPr lang="en-US" b="1" dirty="0" smtClean="0">
                <a:solidFill>
                  <a:srgbClr val="DF1178"/>
                </a:solidFill>
                <a:latin typeface="Albertus Medium" pitchFamily="34" charset="0"/>
              </a:rPr>
              <a:t> </a:t>
            </a:r>
            <a:r>
              <a:rPr lang="en-US" b="1" dirty="0" err="1" smtClean="0">
                <a:solidFill>
                  <a:srgbClr val="DF1178"/>
                </a:solidFill>
                <a:latin typeface="Albertus Medium" pitchFamily="34" charset="0"/>
              </a:rPr>
              <a:t>tregu</a:t>
            </a:r>
            <a:endParaRPr lang="en-US" dirty="0" smtClean="0">
              <a:solidFill>
                <a:srgbClr val="DF1178"/>
              </a:solidFill>
              <a:latin typeface="Albertus Medium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Angazhimet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Shqipërisë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kuadër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MSA-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veçanërisht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angazhimi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krijuar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zonë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tregtisë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lirë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ndërmjet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Shqipërisë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Komunitetit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bëjnë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fati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komunitetit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biznesit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shqiptar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jetë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lidhur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ngushtë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atë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ekonomisë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vendit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Deri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tani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kompanitë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shqiptare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nuk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kanë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ndjerë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shumë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presionin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konkurrencës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hyrja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fuqi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marrëveshjeve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tregtisë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lirë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vendet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rajonit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Ballkanit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pavarësisht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zhurmës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mediatike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nuk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solli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humbje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rënda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biznesin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vendas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Kjo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gjë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nuk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ndodhi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arsyen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thjeshtë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volumi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tregtar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Shqipërisë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këto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vende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shumë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vogël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Megjithatë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tregtia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lirë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Bashkimin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pritet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ketë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impakt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tjetër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duke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marrë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parasysh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se BE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partneri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kryesor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tregtar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Shqipërisë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rast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deri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tani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kuadër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Regjimit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Asimetrik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Preferencial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Tregtar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produketshqiptare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gëzonin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trajtim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privilegjuar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deri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diku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I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mbronte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konkurrenca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produkteve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evropiane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me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shfuqizimin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regjimit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asimetrik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vendosjen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regjimit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simetrik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tregtar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ndërmjet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Shqipërisë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Komunitetit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përballë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konkurrencës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lirë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produktet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shqiptare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do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mund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t’i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mbrojë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vetëm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cilësia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tyre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Fitimet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humbjet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komunitetit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biznesit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do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varen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nga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cilësia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produkteve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do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ofrojnë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treg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. Me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fjalë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tjera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ekonomia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shqiptare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duhet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orientohet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strukturohet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mënyrë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tillë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që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mund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realizojë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produkte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cilësore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konkurruese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kapërcyer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sfidën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konkurrencës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lirë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ekonomia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shqiptare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duhet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orientohet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drejt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atyre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produkteve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Shqipëria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ka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disa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avantazhe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krahasuese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raport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me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vendet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BE-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këtë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kuadër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rëndësi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dorës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parë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merr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reformimi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subvencionimi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sektorëve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strategjikë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ekonomisë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Gjithashtu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mjaft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rëndësishme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përmirësohet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mjedisi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biznesit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duke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hequr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pengesat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panevojshme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tejzgjatura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burokratike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duke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futur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një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regjim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tatimesh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stimulues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këtë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komunitet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Këto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megjithatë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nuk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mjaftojnë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Elemente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mjaft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rëndësishme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tregtisë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me BE-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janë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standardizimi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çertifikimi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I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produkteve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këtë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fushë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Shqipëria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është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mjaft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mbrapa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për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pasojë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shumë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pak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prej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produkteve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shqiptare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mund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hyjnë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tregun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Sfida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konturohet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vijon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: A do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jetë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gjendje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qeveria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shqiptare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orientojë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ekonominë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drejt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sektorëve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Shqipëria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gëzon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avantazhe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relative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raport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me BE-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; a do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mund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qeveria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përmirësojë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mjedisin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operon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biznesi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shqiptar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;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a do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të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realizohet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në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masën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kohën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duhur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standardizimi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çertifikimi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produkteve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shqiptare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"/>
            <a:ext cx="7498080" cy="6172200"/>
          </a:xfrm>
        </p:spPr>
        <p:txBody>
          <a:bodyPr>
            <a:normAutofit fontScale="32500" lnSpcReduction="20000"/>
          </a:bodyPr>
          <a:lstStyle/>
          <a:p>
            <a:endParaRPr lang="en-US" sz="4900" b="1" dirty="0" smtClean="0">
              <a:latin typeface="Albertus Medium" pitchFamily="34" charset="0"/>
            </a:endParaRPr>
          </a:p>
          <a:p>
            <a:r>
              <a:rPr lang="en-US" sz="4900" b="1" dirty="0" err="1" smtClean="0">
                <a:solidFill>
                  <a:srgbClr val="FF0000"/>
                </a:solidFill>
                <a:latin typeface="Albertus Medium" pitchFamily="34" charset="0"/>
              </a:rPr>
              <a:t>Përafrimi</a:t>
            </a:r>
            <a:r>
              <a:rPr lang="en-US" sz="4900" b="1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  <a:latin typeface="Albertus Medium" pitchFamily="34" charset="0"/>
              </a:rPr>
              <a:t>i</a:t>
            </a:r>
            <a:r>
              <a:rPr lang="en-US" sz="4900" b="1" dirty="0" smtClean="0">
                <a:solidFill>
                  <a:srgbClr val="FF0000"/>
                </a:solidFill>
                <a:latin typeface="Albertus Medium" pitchFamily="34" charset="0"/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  <a:latin typeface="Albertus Medium" pitchFamily="34" charset="0"/>
              </a:rPr>
              <a:t>legjislacionit</a:t>
            </a:r>
            <a:endParaRPr lang="en-US" sz="4900" dirty="0" smtClean="0">
              <a:solidFill>
                <a:srgbClr val="FF0000"/>
              </a:solidFill>
              <a:latin typeface="Albertus Medium" pitchFamily="34" charset="0"/>
            </a:endParaRPr>
          </a:p>
          <a:p>
            <a:pPr>
              <a:buNone/>
            </a:pPr>
            <a:endParaRPr lang="en-US" sz="3800" dirty="0" smtClean="0">
              <a:latin typeface="Albertus Medium" pitchFamily="34" charset="0"/>
            </a:endParaRPr>
          </a:p>
          <a:p>
            <a:pPr>
              <a:buNone/>
            </a:pP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Përafrimi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i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legjislacionit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shqiptar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me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atë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evropian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është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detyrë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parësore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Shqipërisë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.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Nuk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është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thjesht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fakti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se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Brukseli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e ka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shtruar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këtë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kërkesë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,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që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duhet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shtyjë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qeverinë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shqiptare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marrë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masa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realizuar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këtë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proces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.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Rëndësia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përafrimit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legjislacionit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shihet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tepër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po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analizohet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kuadër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konkurrueshmërisë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ekonomisë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shqiptare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tregun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evropian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.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Siç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thamë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sipër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,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që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produktet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shqiptare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jenë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konkurruese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tregun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evropian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,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ato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kanë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nevojë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standardizohen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çertifikohen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.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standardizimin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çertifikimin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produkteve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ka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mijëra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faqe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drejtës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evropiane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, me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cilat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duhet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përafrohen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ligjet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aktet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tjera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nënligjore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shtetit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shqiptar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.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Përafrimi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i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legjislacionit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është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thelbësor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zhvillimin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ekonomisë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shqiptare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përfitimin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nga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hapësirat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që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lejojnë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marrëveshjet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nënshkruara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ndërmjet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Shqipërisë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KE-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.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Përveç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kostove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financiare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mëdha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,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ekspertizës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koordinimit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mirë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punës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përkthimin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përafrimin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 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legjislacionit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,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ky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proces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mund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shtrojë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edhe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sfidë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tjetër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: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atë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mospërputhjes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nevojave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konkrete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Shqipërisë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me “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zgjidhjet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”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që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propozohen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prej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legjislacionit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evropian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.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tëdhënë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vetëm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shembull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,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legjislacionin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evropian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ka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mijëra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faqe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standardet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mjedisore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,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gjë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që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implikon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se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Shqipërisë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do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t’i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duhet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vendosë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respektojë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standarde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shumë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herë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larta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mbrojtjen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mjedisit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se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ato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që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zbatohen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momentalisht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.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mënyrë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pashmangshme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kjo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do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rrisë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koston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hapjen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mbajtjen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biznesit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mund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dekurajojë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zhvillimin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sërë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biznesesh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.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Nga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ana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tjetër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,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Shqipëria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është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vend me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papunësi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lartë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zgjidhur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këtë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problem,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pra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hapur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vende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reja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pune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, ka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nevojë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zhvillim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konsiderueshëm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biznesit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.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Qeverisë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shqiptare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do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t’i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duhet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që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,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nga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njëra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anë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respektojë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kërkesat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Brukselit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,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por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nga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ana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tjetër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adresojë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nevojat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e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ekonomisë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shoqërisë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shqiptare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,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për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këtë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duhet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hartojë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një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axhendë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vetën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,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brenda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lirisë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së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veprimit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që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lejohet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nga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Komuniteti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4900" dirty="0" err="1" smtClean="0">
                <a:solidFill>
                  <a:srgbClr val="00B050"/>
                </a:solidFill>
                <a:latin typeface="Albertus Medium" pitchFamily="34" charset="0"/>
              </a:rPr>
              <a:t>Evropian</a:t>
            </a:r>
            <a:r>
              <a:rPr lang="en-US" sz="4900" dirty="0" smtClean="0">
                <a:solidFill>
                  <a:srgbClr val="00B050"/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endParaRPr lang="en-US" sz="4900" dirty="0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eu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3276600"/>
            <a:ext cx="4039953" cy="3048000"/>
          </a:xfrm>
        </p:spPr>
      </p:pic>
      <p:pic>
        <p:nvPicPr>
          <p:cNvPr id="3" name="Content Placeholder 3" descr="FLAMURI_SHQIPTAR_DHE_EUROP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533400"/>
            <a:ext cx="3691379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dirty="0" smtClean="0">
                <a:latin typeface="Albertus Medium" pitchFamily="34" charset="0"/>
              </a:rPr>
              <a:t>OBJEKTIVAT</a:t>
            </a:r>
            <a:br>
              <a:rPr lang="en-US" dirty="0" smtClean="0">
                <a:latin typeface="Albertus Medium" pitchFamily="34" charset="0"/>
              </a:rPr>
            </a:b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498080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  <a:latin typeface="Albertus Medium" pitchFamily="34" charset="0"/>
              </a:rPr>
              <a:t>Te </a:t>
            </a:r>
            <a:r>
              <a:rPr lang="en-US" dirty="0" err="1" smtClean="0">
                <a:solidFill>
                  <a:srgbClr val="00B050"/>
                </a:solidFill>
                <a:latin typeface="Albertus Medium" pitchFamily="34" charset="0"/>
              </a:rPr>
              <a:t>tregojme</a:t>
            </a:r>
            <a:r>
              <a:rPr lang="en-US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lbertus Medium" pitchFamily="34" charset="0"/>
              </a:rPr>
              <a:t>poziten</a:t>
            </a:r>
            <a:r>
              <a:rPr lang="en-US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lbertus Medium" pitchFamily="34" charset="0"/>
              </a:rPr>
              <a:t>gjeografike</a:t>
            </a:r>
            <a:r>
              <a:rPr lang="en-US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lbertus Medium" pitchFamily="34" charset="0"/>
              </a:rPr>
              <a:t>Shqiperise</a:t>
            </a:r>
            <a:r>
              <a:rPr lang="en-US" dirty="0" smtClean="0">
                <a:solidFill>
                  <a:srgbClr val="00B050"/>
                </a:solidFill>
                <a:latin typeface="Albertus Medium" pitchFamily="34" charset="0"/>
              </a:rPr>
              <a:t> ne </a:t>
            </a:r>
            <a:r>
              <a:rPr lang="en-US" dirty="0" err="1" smtClean="0">
                <a:solidFill>
                  <a:srgbClr val="00B050"/>
                </a:solidFill>
                <a:latin typeface="Albertus Medium" pitchFamily="34" charset="0"/>
              </a:rPr>
              <a:t>Ballkan</a:t>
            </a:r>
            <a:r>
              <a:rPr lang="en-US" dirty="0" smtClean="0">
                <a:solidFill>
                  <a:srgbClr val="00B050"/>
                </a:solidFill>
                <a:latin typeface="Albertus Medium" pitchFamily="34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Albertus Medium" pitchFamily="34" charset="0"/>
              </a:rPr>
              <a:t>Mesdhe</a:t>
            </a:r>
            <a:r>
              <a:rPr lang="en-US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00B050"/>
                </a:solidFill>
                <a:latin typeface="Albertus Medium" pitchFamily="34" charset="0"/>
              </a:rPr>
              <a:t> ne </a:t>
            </a:r>
            <a:r>
              <a:rPr lang="en-US" dirty="0" err="1" smtClean="0">
                <a:solidFill>
                  <a:srgbClr val="00B050"/>
                </a:solidFill>
                <a:latin typeface="Albertus Medium" pitchFamily="34" charset="0"/>
              </a:rPr>
              <a:t>Evrope</a:t>
            </a:r>
            <a:r>
              <a:rPr lang="en-US" dirty="0" smtClean="0">
                <a:solidFill>
                  <a:srgbClr val="00B050"/>
                </a:solidFill>
                <a:latin typeface="Albertus Medium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Te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pershkruajme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faktoret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qe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ben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Shqiperine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jete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mes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Evropes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jashte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bertus Medium" pitchFamily="34" charset="0"/>
              </a:rPr>
              <a:t>saj</a:t>
            </a:r>
            <a:r>
              <a:rPr lang="en-US" dirty="0" smtClean="0">
                <a:solidFill>
                  <a:srgbClr val="00B0F0"/>
                </a:solidFill>
                <a:latin typeface="Albertus Medium" pitchFamily="34" charset="0"/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Te </a:t>
            </a:r>
            <a:r>
              <a:rPr lang="en-US" dirty="0" err="1" smtClean="0">
                <a:solidFill>
                  <a:srgbClr val="7030A0"/>
                </a:solidFill>
                <a:latin typeface="Albertus Medium" pitchFamily="34" charset="0"/>
              </a:rPr>
              <a:t>percakjtojme</a:t>
            </a: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lbertus Medium" pitchFamily="34" charset="0"/>
              </a:rPr>
              <a:t>idete</a:t>
            </a: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lbertus Medium" pitchFamily="34" charset="0"/>
              </a:rPr>
              <a:t>qe</a:t>
            </a: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lbertus Medium" pitchFamily="34" charset="0"/>
              </a:rPr>
              <a:t>bejne</a:t>
            </a: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lbertus Medium" pitchFamily="34" charset="0"/>
              </a:rPr>
              <a:t>Shqiperine</a:t>
            </a: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lbertus Medium" pitchFamily="34" charset="0"/>
              </a:rPr>
              <a:t>shtet</a:t>
            </a: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 BE-se </a:t>
            </a:r>
            <a:r>
              <a:rPr lang="en-US" dirty="0" err="1" smtClean="0">
                <a:solidFill>
                  <a:srgbClr val="7030A0"/>
                </a:solidFill>
                <a:latin typeface="Albertus Medium" pitchFamily="34" charset="0"/>
              </a:rPr>
              <a:t>dhe</a:t>
            </a: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lbertus Medium" pitchFamily="34" charset="0"/>
              </a:rPr>
              <a:t>perpjekjet</a:t>
            </a: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lbertus Medium" pitchFamily="34" charset="0"/>
              </a:rPr>
              <a:t>qe</a:t>
            </a: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lbertus Medium" pitchFamily="34" charset="0"/>
              </a:rPr>
              <a:t>duhen</a:t>
            </a: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lbertus Medium" pitchFamily="34" charset="0"/>
              </a:rPr>
              <a:t>bere</a:t>
            </a: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 per </a:t>
            </a:r>
            <a:r>
              <a:rPr lang="en-US" dirty="0" err="1" smtClean="0">
                <a:solidFill>
                  <a:srgbClr val="7030A0"/>
                </a:solidFill>
                <a:latin typeface="Albertus Medium" pitchFamily="34" charset="0"/>
              </a:rPr>
              <a:t>anetaresim</a:t>
            </a:r>
            <a:r>
              <a:rPr lang="en-US" dirty="0" smtClean="0">
                <a:solidFill>
                  <a:srgbClr val="7030A0"/>
                </a:solidFill>
                <a:latin typeface="Albertus Medium" pitchFamily="34" charset="0"/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  <a:latin typeface="Albertus Medium" pitchFamily="34" charset="0"/>
              </a:rPr>
              <a:t>Te </a:t>
            </a:r>
            <a:r>
              <a:rPr lang="en-US" dirty="0" err="1" smtClean="0">
                <a:solidFill>
                  <a:srgbClr val="FFC000"/>
                </a:solidFill>
                <a:latin typeface="Albertus Medium" pitchFamily="34" charset="0"/>
              </a:rPr>
              <a:t>bashkepunojme</a:t>
            </a:r>
            <a:r>
              <a:rPr lang="en-US" dirty="0" smtClean="0">
                <a:solidFill>
                  <a:srgbClr val="FFC000"/>
                </a:solidFill>
                <a:latin typeface="Albertus Medium" pitchFamily="34" charset="0"/>
              </a:rPr>
              <a:t> per </a:t>
            </a:r>
            <a:r>
              <a:rPr lang="en-US" dirty="0" err="1" smtClean="0">
                <a:solidFill>
                  <a:srgbClr val="FFC000"/>
                </a:solidFill>
                <a:latin typeface="Albertus Medium" pitchFamily="34" charset="0"/>
              </a:rPr>
              <a:t>te</a:t>
            </a:r>
            <a:r>
              <a:rPr lang="en-US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lbertus Medium" pitchFamily="34" charset="0"/>
              </a:rPr>
              <a:t>ngritur</a:t>
            </a:r>
            <a:r>
              <a:rPr lang="en-US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lbertus Medium" pitchFamily="34" charset="0"/>
              </a:rPr>
              <a:t>nje</a:t>
            </a:r>
            <a:r>
              <a:rPr lang="en-US" dirty="0" smtClean="0">
                <a:solidFill>
                  <a:srgbClr val="FFC000"/>
                </a:solidFill>
                <a:latin typeface="Albertus Medium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lbertus Medium" pitchFamily="34" charset="0"/>
              </a:rPr>
              <a:t>kend</a:t>
            </a:r>
            <a:r>
              <a:rPr lang="en-US" dirty="0" smtClean="0">
                <a:solidFill>
                  <a:srgbClr val="FFC000"/>
                </a:solidFill>
                <a:latin typeface="Albertus Medium" pitchFamily="34" charset="0"/>
              </a:rPr>
              <a:t> per BE.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45680" cy="5334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B050"/>
                </a:solidFill>
                <a:effectLst/>
                <a:latin typeface="Albertus Medium" pitchFamily="34" charset="0"/>
              </a:rPr>
              <a:t> </a:t>
            </a:r>
            <a:br>
              <a:rPr lang="en-US" sz="4000" dirty="0" smtClean="0">
                <a:solidFill>
                  <a:srgbClr val="00B050"/>
                </a:solidFill>
                <a:effectLst/>
                <a:latin typeface="Albertus Medium" pitchFamily="34" charset="0"/>
              </a:rPr>
            </a:br>
            <a:r>
              <a:rPr lang="en-US" sz="4400" dirty="0" smtClean="0">
                <a:solidFill>
                  <a:srgbClr val="00B050"/>
                </a:solidFill>
                <a:effectLst/>
                <a:latin typeface="Albertus Medium" pitchFamily="34" charset="0"/>
              </a:rPr>
              <a:t> </a:t>
            </a:r>
            <a:r>
              <a:rPr lang="en-US" sz="3600" u="sng" dirty="0" smtClean="0">
                <a:solidFill>
                  <a:srgbClr val="00B050"/>
                </a:solidFill>
                <a:effectLst/>
                <a:latin typeface="Albertus Medium" pitchFamily="34" charset="0"/>
              </a:rPr>
              <a:t>HISTORIKU I THEMELIMIT TE BE-se.</a:t>
            </a:r>
            <a:br>
              <a:rPr lang="en-US" sz="3600" u="sng" dirty="0" smtClean="0">
                <a:solidFill>
                  <a:srgbClr val="00B050"/>
                </a:solidFill>
                <a:effectLst/>
                <a:latin typeface="Albertus Medium" pitchFamily="34" charset="0"/>
              </a:rPr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8077200" cy="5867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b="1" dirty="0" err="1" smtClean="0">
                <a:solidFill>
                  <a:srgbClr val="002060"/>
                </a:solidFill>
                <a:latin typeface="Albertus Medium" pitchFamily="34" charset="0"/>
              </a:rPr>
              <a:t>Bashkimi</a:t>
            </a:r>
            <a:r>
              <a:rPr lang="en-US" sz="7200" b="1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(BE),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organizatë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ndërkombëtare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përbërë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28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vende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evropiane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qeverisjes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ekonomike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politika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përbashkëta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sociale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sigurisë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kufizuar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fillimisht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Evropën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perëndimore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, BE-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ja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ka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ndërmarrë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zgjerim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fortë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Evropën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Qendrore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Lindore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fillim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shekullit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21-të.                                                                                                                                                          BE-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ja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përfaqëson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seri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përpjekjeve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integrimin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Evropë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që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prej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Luftës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Dytë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Botërore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Ideja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integrimit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lindi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dëshira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parandaluar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përsëritjen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vrasjeve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shkatërrimeve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luftës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herë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parë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ide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tillë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u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propozua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Ministri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Punëve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Jashtme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Francës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, Robert Schuman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gjatë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fjalimi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më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9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maj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1950.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Kjo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datë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, “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ditëlindja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” 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atij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që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tani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është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Bashikimi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festohet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çdo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vit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si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Dita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Evropës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. BE-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ja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u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krijua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Traktati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Mastrihtit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cili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hyri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fuqi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më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1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nëntor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, 1993.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Traktati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është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projektuar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rritur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integrimin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politik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ekonomik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, duke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krijuar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monedhë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vetme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(euro),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politikë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unifikuar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jashtme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sigurisë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si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shtetësinë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përbashkët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drejta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duke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avancuar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bashkëpunimin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fushën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emigracionit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azilit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çështjeve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juridike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seri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traktateve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mëtejshme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ndërkombëtare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rishikimet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traktatit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çoi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përfundimisht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krijimin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e BE-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.               </a:t>
            </a:r>
          </a:p>
          <a:p>
            <a:pPr>
              <a:buNone/>
            </a:pP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vitet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para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bashkëpunimi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midis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vendeve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Bashkimit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konsistonte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fushën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tregtisë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ekonomisë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por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tani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Bashkimi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mbulon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mjaft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aspekte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tjera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që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lidhen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direkt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me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jetën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tonë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përditshme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Evropa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është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kontinent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me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shumë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tradita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ku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fliten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gjuhë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ndryshme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por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edhe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me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shumë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vlera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përbashkëta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Bashkimi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mbron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këto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vlera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. BE-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ja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u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nderua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me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Çmimin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Nobel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Paqe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vitin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2012,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njohjen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përpjekjeve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organizatës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promovimin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paqes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demokracisë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lbertus Medium" pitchFamily="34" charset="0"/>
              </a:rPr>
              <a:t>Evropë</a:t>
            </a:r>
            <a:r>
              <a:rPr lang="en-US" sz="7200" dirty="0" smtClean="0">
                <a:solidFill>
                  <a:srgbClr val="002060"/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endParaRPr lang="en-US" sz="6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err="1" smtClean="0">
                <a:solidFill>
                  <a:srgbClr val="00B050"/>
                </a:solidFill>
                <a:effectLst/>
                <a:latin typeface="Albertus Medium" pitchFamily="34" charset="0"/>
              </a:rPr>
              <a:t>Shtetet</a:t>
            </a:r>
            <a:r>
              <a:rPr lang="en-US" sz="3600" u="sng" dirty="0" smtClean="0">
                <a:solidFill>
                  <a:srgbClr val="00B050"/>
                </a:solidFill>
                <a:effectLst/>
                <a:latin typeface="Albertus Medium" pitchFamily="34" charset="0"/>
              </a:rPr>
              <a:t> </a:t>
            </a:r>
            <a:r>
              <a:rPr lang="en-US" sz="3600" u="sng" dirty="0" err="1" smtClean="0">
                <a:solidFill>
                  <a:srgbClr val="00B050"/>
                </a:solidFill>
                <a:effectLst/>
                <a:latin typeface="Albertus Medium" pitchFamily="34" charset="0"/>
              </a:rPr>
              <a:t>anetare</a:t>
            </a:r>
            <a:r>
              <a:rPr lang="en-US" sz="3600" u="sng" dirty="0" smtClean="0">
                <a:solidFill>
                  <a:srgbClr val="00B050"/>
                </a:solidFill>
                <a:effectLst/>
                <a:latin typeface="Albertus Medium" pitchFamily="34" charset="0"/>
              </a:rPr>
              <a:t> </a:t>
            </a:r>
            <a:r>
              <a:rPr lang="en-US" sz="3600" u="sng" dirty="0" err="1" smtClean="0">
                <a:solidFill>
                  <a:srgbClr val="00B050"/>
                </a:solidFill>
                <a:effectLst/>
                <a:latin typeface="Albertus Medium" pitchFamily="34" charset="0"/>
              </a:rPr>
              <a:t>te</a:t>
            </a:r>
            <a:r>
              <a:rPr lang="en-US" sz="3600" u="sng" dirty="0" smtClean="0">
                <a:solidFill>
                  <a:srgbClr val="00B050"/>
                </a:solidFill>
                <a:effectLst/>
                <a:latin typeface="Albertus Medium" pitchFamily="34" charset="0"/>
              </a:rPr>
              <a:t> BE-se.</a:t>
            </a:r>
            <a:endParaRPr lang="en-US" sz="3600" u="sng" dirty="0">
              <a:solidFill>
                <a:srgbClr val="00B050"/>
              </a:solidFill>
              <a:effectLst/>
              <a:latin typeface="Albertus Medium" pitchFamily="34" charset="0"/>
            </a:endParaRPr>
          </a:p>
        </p:txBody>
      </p:sp>
      <p:pic>
        <p:nvPicPr>
          <p:cNvPr id="4" name="Content Placeholder 3" descr="_70233868_eunames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7818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 smtClean="0">
                <a:solidFill>
                  <a:srgbClr val="00B050"/>
                </a:solidFill>
                <a:effectLst/>
                <a:latin typeface="Albertus Medium" pitchFamily="34" charset="0"/>
              </a:rPr>
              <a:t>TRAKTATET</a:t>
            </a:r>
            <a:endParaRPr lang="en-US" sz="3600" u="sng" dirty="0">
              <a:solidFill>
                <a:srgbClr val="00B050"/>
              </a:solidFill>
              <a:effectLst/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79068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Traktatet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janë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themelet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e BE-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Ato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gjithashtu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përcaktojnë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rregullat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procedurat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që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institucionet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e BE-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duhet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ndjekin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Traktatet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krijojnë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rend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ri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kushtetues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mbi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cilin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institucionet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bazohen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funksionimin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800" dirty="0" err="1" smtClean="0">
                <a:solidFill>
                  <a:srgbClr val="002060"/>
                </a:solidFill>
                <a:latin typeface="Albertus Medium" pitchFamily="34" charset="0"/>
              </a:rPr>
              <a:t>tyre</a:t>
            </a:r>
            <a:r>
              <a:rPr lang="en-US" sz="2800" dirty="0" smtClean="0">
                <a:solidFill>
                  <a:srgbClr val="002060"/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rgbClr val="00B050"/>
              </a:solidFill>
              <a:latin typeface="Albertus Medium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  <a:latin typeface="Albertus Medium" pitchFamily="34" charset="0"/>
              </a:rPr>
              <a:t>1952- </a:t>
            </a:r>
            <a:r>
              <a:rPr lang="en-US" sz="2800" dirty="0" err="1" smtClean="0">
                <a:solidFill>
                  <a:srgbClr val="00B050"/>
                </a:solidFill>
                <a:latin typeface="Albertus Medium" pitchFamily="34" charset="0"/>
              </a:rPr>
              <a:t>Traktati</a:t>
            </a:r>
            <a:r>
              <a:rPr lang="en-US" sz="28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lbertus Medium" pitchFamily="34" charset="0"/>
              </a:rPr>
              <a:t>themelues</a:t>
            </a:r>
            <a:r>
              <a:rPr lang="en-US" sz="28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lbertus Medium" pitchFamily="34" charset="0"/>
              </a:rPr>
              <a:t>i</a:t>
            </a:r>
            <a:r>
              <a:rPr lang="en-US" sz="28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lbertus Medium" pitchFamily="34" charset="0"/>
              </a:rPr>
              <a:t>Komunitetit</a:t>
            </a:r>
            <a:r>
              <a:rPr lang="en-US" sz="28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lbertus Medium" pitchFamily="34" charset="0"/>
              </a:rPr>
              <a:t>Evropian</a:t>
            </a:r>
            <a:r>
              <a:rPr lang="en-US" sz="28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lbertus Medium" pitchFamily="34" charset="0"/>
              </a:rPr>
              <a:t>të</a:t>
            </a:r>
            <a:r>
              <a:rPr lang="en-US" sz="28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lbertus Medium" pitchFamily="34" charset="0"/>
              </a:rPr>
              <a:t>Karbonit</a:t>
            </a:r>
            <a:r>
              <a:rPr lang="en-US" sz="28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lbertus Medium" pitchFamily="34" charset="0"/>
              </a:rPr>
              <a:t>dhe</a:t>
            </a:r>
            <a:r>
              <a:rPr lang="en-US" sz="2800" dirty="0" smtClean="0">
                <a:solidFill>
                  <a:srgbClr val="00B05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lbertus Medium" pitchFamily="34" charset="0"/>
              </a:rPr>
              <a:t>Çelikut</a:t>
            </a:r>
            <a:r>
              <a:rPr lang="en-US" sz="2800" dirty="0" smtClean="0">
                <a:solidFill>
                  <a:srgbClr val="00B050"/>
                </a:solidFill>
                <a:latin typeface="Albertus Medium" pitchFamily="34" charset="0"/>
              </a:rPr>
              <a:t>:</a:t>
            </a:r>
            <a:r>
              <a:rPr lang="en-US" sz="2800" dirty="0" smtClean="0"/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Themelohet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Komuniteti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Karbonit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Çelikut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(ECSC)</a:t>
            </a:r>
            <a:endParaRPr lang="en-US" sz="2800" dirty="0" smtClean="0">
              <a:solidFill>
                <a:srgbClr val="002060"/>
              </a:solidFill>
              <a:latin typeface="Albertus Medium" pitchFamily="34" charset="0"/>
            </a:endParaRP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0"/>
            <a:ext cx="81534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  <a:latin typeface="Albertus Medium" pitchFamily="34" charset="0"/>
              </a:rPr>
              <a:t>1957- </a:t>
            </a:r>
            <a:r>
              <a:rPr lang="en-US" sz="2800" dirty="0" err="1" smtClean="0">
                <a:solidFill>
                  <a:srgbClr val="00B0F0"/>
                </a:solidFill>
                <a:latin typeface="Albertus Medium" pitchFamily="34" charset="0"/>
              </a:rPr>
              <a:t>Traktati</a:t>
            </a:r>
            <a:r>
              <a:rPr lang="en-US" sz="2800" dirty="0" smtClean="0">
                <a:solidFill>
                  <a:srgbClr val="00B0F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Albertus Medium" pitchFamily="34" charset="0"/>
              </a:rPr>
              <a:t>i</a:t>
            </a:r>
            <a:r>
              <a:rPr lang="en-US" sz="2800" dirty="0" smtClean="0">
                <a:solidFill>
                  <a:srgbClr val="00B0F0"/>
                </a:solidFill>
                <a:latin typeface="Albertus Medium" pitchFamily="34" charset="0"/>
              </a:rPr>
              <a:t>  </a:t>
            </a:r>
            <a:r>
              <a:rPr lang="en-US" sz="2800" dirty="0" err="1" smtClean="0">
                <a:solidFill>
                  <a:srgbClr val="00B0F0"/>
                </a:solidFill>
                <a:latin typeface="Albertus Medium" pitchFamily="34" charset="0"/>
              </a:rPr>
              <a:t>Romës: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Themelohet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KEE-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ja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Euratom.Nënshkruhet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Traktati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themelues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Komunitetit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Energjisë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Atomike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, </a:t>
            </a:r>
            <a:b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njëkohësisht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atë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themelues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Komunitetit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Ekonomik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që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dy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bashkë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njihen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si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Traktatet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Romës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. 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  <a:latin typeface="Albertus Medium" pitchFamily="34" charset="0"/>
              </a:rPr>
              <a:t>1965- </a:t>
            </a:r>
            <a:r>
              <a:rPr lang="en-US" sz="2800" dirty="0" err="1" smtClean="0">
                <a:solidFill>
                  <a:srgbClr val="7030A0"/>
                </a:solidFill>
                <a:latin typeface="Albertus Medium" pitchFamily="34" charset="0"/>
              </a:rPr>
              <a:t>Traktati</a:t>
            </a:r>
            <a:r>
              <a:rPr lang="en-US" sz="2800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lbertus Medium" pitchFamily="34" charset="0"/>
              </a:rPr>
              <a:t>i</a:t>
            </a:r>
            <a:r>
              <a:rPr lang="en-US" sz="2800" dirty="0" smtClean="0">
                <a:solidFill>
                  <a:srgbClr val="7030A0"/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lbertus Medium" pitchFamily="34" charset="0"/>
              </a:rPr>
              <a:t>Bashkimit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:Krijohet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Komision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Këshill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Vetëm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për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tre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Komunitetet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Evropiane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1987-Akti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Unik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Evropian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lbertus Medium" pitchFamily="34" charset="0"/>
              </a:rPr>
              <a:t> (AUE):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Bëhen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përshtatje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më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Traktatin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KE-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së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me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qëllim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arritjen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Tregut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bertus Medium" pitchFamily="34" charset="0"/>
              </a:rPr>
              <a:t>Brendshëm</a:t>
            </a:r>
            <a:r>
              <a:rPr lang="en-US" sz="2400" dirty="0" smtClean="0">
                <a:solidFill>
                  <a:srgbClr val="002060"/>
                </a:solidFill>
                <a:latin typeface="Albertus Medium" pitchFamily="34" charset="0"/>
              </a:rPr>
              <a:t>.</a:t>
            </a:r>
          </a:p>
          <a:p>
            <a:pPr>
              <a:buNone/>
            </a:pPr>
            <a:r>
              <a:rPr lang="en-US" sz="3000" dirty="0" smtClean="0">
                <a:solidFill>
                  <a:srgbClr val="0070C0"/>
                </a:solidFill>
                <a:latin typeface="Albertus Medium" pitchFamily="34" charset="0"/>
              </a:rPr>
              <a:t>1993-Traktati </a:t>
            </a:r>
            <a:r>
              <a:rPr lang="en-US" sz="3000" dirty="0" err="1" smtClean="0">
                <a:solidFill>
                  <a:srgbClr val="0070C0"/>
                </a:solidFill>
                <a:latin typeface="Albertus Medium" pitchFamily="34" charset="0"/>
              </a:rPr>
              <a:t>mbi</a:t>
            </a:r>
            <a:r>
              <a:rPr lang="en-US" sz="30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Albertus Medium" pitchFamily="34" charset="0"/>
              </a:rPr>
              <a:t>Bashkimin</a:t>
            </a:r>
            <a:r>
              <a:rPr lang="en-US" sz="30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Albertus Medium" pitchFamily="34" charset="0"/>
              </a:rPr>
              <a:t>Evropian</a:t>
            </a:r>
            <a:r>
              <a:rPr lang="en-US" sz="3000" dirty="0" smtClean="0">
                <a:solidFill>
                  <a:srgbClr val="0070C0"/>
                </a:solidFill>
                <a:latin typeface="Albertus Medium" pitchFamily="34" charset="0"/>
              </a:rPr>
              <a:t> (</a:t>
            </a:r>
            <a:r>
              <a:rPr lang="en-US" sz="3000" dirty="0" err="1" smtClean="0">
                <a:solidFill>
                  <a:srgbClr val="0070C0"/>
                </a:solidFill>
                <a:latin typeface="Albertus Medium" pitchFamily="34" charset="0"/>
              </a:rPr>
              <a:t>njihet</a:t>
            </a:r>
            <a:r>
              <a:rPr lang="en-US" sz="30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Albertus Medium" pitchFamily="34" charset="0"/>
              </a:rPr>
              <a:t>edhe</a:t>
            </a:r>
            <a:r>
              <a:rPr lang="en-US" sz="30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Albertus Medium" pitchFamily="34" charset="0"/>
              </a:rPr>
              <a:t>si</a:t>
            </a:r>
            <a:r>
              <a:rPr lang="en-US" sz="30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Albertus Medium" pitchFamily="34" charset="0"/>
              </a:rPr>
              <a:t>Traktati</a:t>
            </a:r>
            <a:r>
              <a:rPr lang="en-US" sz="30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Albertus Medium" pitchFamily="34" charset="0"/>
              </a:rPr>
              <a:t>i</a:t>
            </a:r>
            <a:r>
              <a:rPr lang="en-US" sz="3000" dirty="0" smtClean="0">
                <a:solidFill>
                  <a:srgbClr val="0070C0"/>
                </a:solidFill>
                <a:latin typeface="Albertus Medium" pitchFamily="34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Albertus Medium" pitchFamily="34" charset="0"/>
              </a:rPr>
              <a:t>Mastrihtit</a:t>
            </a:r>
            <a:r>
              <a:rPr lang="en-US" sz="3000" dirty="0" smtClean="0">
                <a:solidFill>
                  <a:srgbClr val="0070C0"/>
                </a:solidFill>
                <a:latin typeface="Albertus Medium" pitchFamily="34" charset="0"/>
              </a:rPr>
              <a:t>):</a:t>
            </a:r>
            <a:r>
              <a:rPr lang="en-US" sz="3000" dirty="0" smtClean="0"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Krijohet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Bashkimi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 </a:t>
            </a:r>
            <a:b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</a:b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Traktati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Mastrihtit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ndryshoi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emrin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nga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Komuniteti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Ekonomik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Komunitet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Evropiane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.  </a:t>
            </a:r>
            <a:b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</a:b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Miratohen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forma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reja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bashkëpunimi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midis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qeverive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Shteteve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Anëtare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mbi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politikën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jashtme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sigurisë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fushën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e “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çështjeve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brendshme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dhe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drejtësisë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”. Me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shtimin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e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këtij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bashkëpunimi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ndër-qeveritar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Traktati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i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Mastrihtit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krijon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një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strukturë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të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re me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tre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shtylla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si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në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aspektin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politik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edhe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ekonomik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Ky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është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Bashkimi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Albertus Medium" pitchFamily="34" charset="0"/>
              </a:rPr>
              <a:t>Evropian</a:t>
            </a:r>
            <a:r>
              <a:rPr lang="en-US" sz="2600" dirty="0" smtClean="0">
                <a:solidFill>
                  <a:srgbClr val="002060"/>
                </a:solidFill>
                <a:latin typeface="Albertus Medium" pitchFamily="34" charset="0"/>
              </a:rPr>
              <a:t> (BE).</a:t>
            </a: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  <a:latin typeface="Albertus Medium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  <a:latin typeface="Albertus Medium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  <a:latin typeface="Albertus Medium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0070C0"/>
      </a:accent2>
      <a:accent3>
        <a:srgbClr val="DE6C36"/>
      </a:accent3>
      <a:accent4>
        <a:srgbClr val="F9B639"/>
      </a:accent4>
      <a:accent5>
        <a:srgbClr val="CE95AF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4283</Words>
  <Application>Microsoft Office PowerPoint</Application>
  <PresentationFormat>On-screen Show (4:3)</PresentationFormat>
  <Paragraphs>176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Solstice</vt:lpstr>
      <vt:lpstr>Slide 1</vt:lpstr>
      <vt:lpstr>PROJEKT</vt:lpstr>
      <vt:lpstr>Punuan:</vt:lpstr>
      <vt:lpstr>        NENTEMAT:     </vt:lpstr>
      <vt:lpstr>  OBJEKTIVAT  </vt:lpstr>
      <vt:lpstr>   HISTORIKU I THEMELIMIT TE BE-se. </vt:lpstr>
      <vt:lpstr>Shtetet anetare te BE-se.</vt:lpstr>
      <vt:lpstr>TRAKTATET</vt:lpstr>
      <vt:lpstr>Slide 9</vt:lpstr>
      <vt:lpstr>Slide 10</vt:lpstr>
      <vt:lpstr>  INSTITUCIONET EVROPIANE  </vt:lpstr>
      <vt:lpstr> Parlamenti Evropian    </vt:lpstr>
      <vt:lpstr>Slide 13</vt:lpstr>
      <vt:lpstr>Këshilli Evropian</vt:lpstr>
      <vt:lpstr>Slide 15</vt:lpstr>
      <vt:lpstr>  Këshilli i Bashkimit Evropian  </vt:lpstr>
      <vt:lpstr>Slide 17</vt:lpstr>
      <vt:lpstr> Komisioni Evropian  </vt:lpstr>
      <vt:lpstr>Slide 19</vt:lpstr>
      <vt:lpstr>  Gjykata Evropiane e Drejtësisë </vt:lpstr>
      <vt:lpstr>Slide 21</vt:lpstr>
      <vt:lpstr>          Një Evropë e qytetarëve!</vt:lpstr>
      <vt:lpstr>   Simbolet Evropiane </vt:lpstr>
      <vt:lpstr> POLITIKAT E BE-se </vt:lpstr>
      <vt:lpstr>Slide 25</vt:lpstr>
      <vt:lpstr>Slide 26</vt:lpstr>
      <vt:lpstr>Slide 27</vt:lpstr>
      <vt:lpstr>Slide 28</vt:lpstr>
      <vt:lpstr>Slide 29</vt:lpstr>
      <vt:lpstr>Shqiperia pjese e Ballkanit,Mesdheut,Evropes</vt:lpstr>
      <vt:lpstr>Faktoret qe kane ndikuar qe Shqiperia te jete pjese e Evropes dhe jashte saj</vt:lpstr>
      <vt:lpstr>Slide 32</vt:lpstr>
      <vt:lpstr>Slide 33</vt:lpstr>
      <vt:lpstr>  Marrëveshja për Stabilizim dhe Asociim (MSA) </vt:lpstr>
      <vt:lpstr> Procesi i stabilizim – asociimit (PSA) </vt:lpstr>
      <vt:lpstr>  Kriteret e Anetaresimit në Bashkimin Evropian </vt:lpstr>
      <vt:lpstr> KUR MUND TË ANËTARËSOHET SHQIPËRIA NË BASHKIMIN EVROPIAN? </vt:lpstr>
      <vt:lpstr> Bashkëpunimi me organizatat ndërkombëtare </vt:lpstr>
      <vt:lpstr>Cfare duhet te bej Shqiperia per ti plotesuar kriteret e anetaresimit ?</vt:lpstr>
      <vt:lpstr>CILAT JANË SFIDAT QË DUHET TË PËRBALLOJË SHQIPËRIA NË KUADËR TË PROCESIT TË INTEGRIMIT EVROPIAN? 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perdorues</dc:creator>
  <cp:lastModifiedBy>perdorues</cp:lastModifiedBy>
  <cp:revision>22</cp:revision>
  <dcterms:created xsi:type="dcterms:W3CDTF">2016-02-27T14:40:57Z</dcterms:created>
  <dcterms:modified xsi:type="dcterms:W3CDTF">2016-03-04T05:47:35Z</dcterms:modified>
</cp:coreProperties>
</file>