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61" r:id="rId5"/>
    <p:sldId id="260"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57" autoAdjust="0"/>
    <p:restoredTop sz="94660"/>
  </p:normalViewPr>
  <p:slideViewPr>
    <p:cSldViewPr>
      <p:cViewPr varScale="1">
        <p:scale>
          <a:sx n="92" d="100"/>
          <a:sy n="92" d="100"/>
        </p:scale>
        <p:origin x="-164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90E87D-F718-4C0A-967D-8A8B681B7CCB}" type="datetimeFigureOut">
              <a:rPr lang="en-US" smtClean="0"/>
              <a:t>31-Oct-17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969F4E-AFB4-42D6-8A30-7E643998110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969F4E-AFB4-42D6-8A30-7E6439981103}"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31-Oct-17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31-Oct-17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31-Oct-17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31-Oct-17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31-Oct-17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31-Oct-17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31-Oct-17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31-Oct-17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31-Oct-17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31-Oct-17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31-Oct-17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31-Oct-17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hyperlink" Target="http://www.deca.gr/"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8" name="Picture 4" descr="C:\Users\Roni ^_^\Desktop\3f90e3af31c1e0047832ca06fc51df80--cute-small-houses-small-modern-houses.jpg"/>
          <p:cNvPicPr>
            <a:picLocks noChangeAspect="1" noChangeArrowheads="1"/>
          </p:cNvPicPr>
          <p:nvPr/>
        </p:nvPicPr>
        <p:blipFill>
          <a:blip r:embed="rId2" cstate="print"/>
          <a:srcRect/>
          <a:stretch>
            <a:fillRect/>
          </a:stretch>
        </p:blipFill>
        <p:spPr bwMode="auto">
          <a:xfrm>
            <a:off x="0" y="0"/>
            <a:ext cx="9144000" cy="6861291"/>
          </a:xfrm>
          <a:prstGeom prst="rect">
            <a:avLst/>
          </a:prstGeom>
          <a:noFill/>
        </p:spPr>
      </p:pic>
      <p:sp>
        <p:nvSpPr>
          <p:cNvPr id="7" name="TextBox 6"/>
          <p:cNvSpPr txBox="1"/>
          <p:nvPr/>
        </p:nvSpPr>
        <p:spPr>
          <a:xfrm>
            <a:off x="914400" y="457200"/>
            <a:ext cx="5334000" cy="584775"/>
          </a:xfrm>
          <a:prstGeom prst="rect">
            <a:avLst/>
          </a:prstGeom>
          <a:noFill/>
        </p:spPr>
        <p:txBody>
          <a:bodyPr wrap="square" rtlCol="0">
            <a:spAutoFit/>
          </a:bodyPr>
          <a:lstStyle/>
          <a:p>
            <a:r>
              <a:rPr lang="en-US" sz="3200" smtClean="0">
                <a:solidFill>
                  <a:schemeClr val="accent3"/>
                </a:solidFill>
                <a:latin typeface="Arial Rounded MT Bold" pitchFamily="34" charset="0"/>
              </a:rPr>
              <a:t>                      PROJECT</a:t>
            </a:r>
            <a:endParaRPr lang="en-US" sz="3200">
              <a:solidFill>
                <a:schemeClr val="accent3"/>
              </a:solidFill>
              <a:latin typeface="Arial Rounded MT Bold" pitchFamily="34" charset="0"/>
            </a:endParaRPr>
          </a:p>
        </p:txBody>
      </p:sp>
      <p:sp>
        <p:nvSpPr>
          <p:cNvPr id="8" name="TextBox 7"/>
          <p:cNvSpPr txBox="1"/>
          <p:nvPr/>
        </p:nvSpPr>
        <p:spPr>
          <a:xfrm>
            <a:off x="457200" y="1447800"/>
            <a:ext cx="7848600" cy="1077218"/>
          </a:xfrm>
          <a:prstGeom prst="rect">
            <a:avLst/>
          </a:prstGeom>
          <a:noFill/>
        </p:spPr>
        <p:txBody>
          <a:bodyPr wrap="square" rtlCol="0">
            <a:spAutoFit/>
          </a:bodyPr>
          <a:lstStyle/>
          <a:p>
            <a:r>
              <a:rPr lang="en-US" sz="3200" smtClean="0">
                <a:solidFill>
                  <a:schemeClr val="accent3"/>
                </a:solidFill>
                <a:latin typeface="+mj-lt"/>
              </a:rPr>
              <a:t>TOPIC:UNDERGROUND HOUSES IN THE WOLD</a:t>
            </a:r>
            <a:r>
              <a:rPr lang="en-US" sz="2800" smtClean="0">
                <a:solidFill>
                  <a:schemeClr val="accent3"/>
                </a:solidFill>
                <a:latin typeface="+mj-lt"/>
              </a:rPr>
              <a:t>.</a:t>
            </a:r>
            <a:endParaRPr lang="en-US" sz="2800">
              <a:solidFill>
                <a:schemeClr val="accent3"/>
              </a:solidFill>
              <a:latin typeface="+mj-lt"/>
            </a:endParaRPr>
          </a:p>
        </p:txBody>
      </p:sp>
      <p:sp>
        <p:nvSpPr>
          <p:cNvPr id="9" name="TextBox 8"/>
          <p:cNvSpPr txBox="1"/>
          <p:nvPr/>
        </p:nvSpPr>
        <p:spPr>
          <a:xfrm>
            <a:off x="609600" y="5486400"/>
            <a:ext cx="4724400" cy="369332"/>
          </a:xfrm>
          <a:prstGeom prst="rect">
            <a:avLst/>
          </a:prstGeom>
          <a:noFill/>
        </p:spPr>
        <p:txBody>
          <a:bodyPr wrap="square" rtlCol="0">
            <a:spAutoFit/>
          </a:bodyPr>
          <a:lstStyle/>
          <a:p>
            <a:endParaRPr lang="en-US"/>
          </a:p>
        </p:txBody>
      </p:sp>
      <p:sp>
        <p:nvSpPr>
          <p:cNvPr id="10" name="TextBox 9"/>
          <p:cNvSpPr txBox="1"/>
          <p:nvPr/>
        </p:nvSpPr>
        <p:spPr>
          <a:xfrm>
            <a:off x="381000" y="5562600"/>
            <a:ext cx="8763000" cy="523220"/>
          </a:xfrm>
          <a:prstGeom prst="rect">
            <a:avLst/>
          </a:prstGeom>
          <a:noFill/>
        </p:spPr>
        <p:txBody>
          <a:bodyPr wrap="square" rtlCol="0">
            <a:spAutoFit/>
          </a:bodyPr>
          <a:lstStyle/>
          <a:p>
            <a:r>
              <a:rPr lang="en-US" sz="2800" smtClean="0">
                <a:solidFill>
                  <a:schemeClr val="accent3"/>
                </a:solidFill>
              </a:rPr>
              <a:t>WORKET BY:RISTI KOCIBELLI AND KEVIN LICO</a:t>
            </a:r>
            <a:endParaRPr lang="en-US" sz="2800">
              <a:solidFill>
                <a:schemeClr val="accent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3" name="Picture 5" descr="C:\Users\Roni ^_^\Desktop\Underground-Malator-House-in-Wales-3.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mtClean="0"/>
              <a:t>Underground </a:t>
            </a:r>
            <a:r>
              <a:rPr lang="en-US" sz="4400" smtClean="0"/>
              <a:t>houses: </a:t>
            </a:r>
            <a:endParaRPr lang="en-US"/>
          </a:p>
        </p:txBody>
      </p:sp>
      <p:pic>
        <p:nvPicPr>
          <p:cNvPr id="3074" name="Picture 2" descr="C:\Users\Roni ^_^\Desktop\underground-home-vals-switzerland-mountain-house-2.jpg"/>
          <p:cNvPicPr>
            <a:picLocks noChangeAspect="1" noChangeArrowheads="1"/>
          </p:cNvPicPr>
          <p:nvPr/>
        </p:nvPicPr>
        <p:blipFill>
          <a:blip r:embed="rId2" cstate="print"/>
          <a:srcRect/>
          <a:stretch>
            <a:fillRect/>
          </a:stretch>
        </p:blipFill>
        <p:spPr bwMode="auto">
          <a:xfrm>
            <a:off x="228600" y="1143000"/>
            <a:ext cx="3429000" cy="2598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3886200" y="1371600"/>
            <a:ext cx="5029200" cy="3693319"/>
          </a:xfrm>
          <a:prstGeom prst="rect">
            <a:avLst/>
          </a:prstGeom>
          <a:noFill/>
        </p:spPr>
        <p:txBody>
          <a:bodyPr wrap="square" rtlCol="0">
            <a:spAutoFit/>
          </a:bodyPr>
          <a:lstStyle/>
          <a:p>
            <a:r>
              <a:rPr lang="en-US" smtClean="0">
                <a:solidFill>
                  <a:schemeClr val="tx2">
                    <a:lumMod val="25000"/>
                  </a:schemeClr>
                </a:solidFill>
                <a:latin typeface="Georgia" pitchFamily="18" charset="0"/>
              </a:rPr>
              <a:t>STUNNING BURIED HOUSE IN VALS, SWITZERLAND</a:t>
            </a:r>
          </a:p>
          <a:p>
            <a:endParaRPr lang="en-US" smtClean="0">
              <a:solidFill>
                <a:schemeClr val="tx2">
                  <a:lumMod val="25000"/>
                </a:schemeClr>
              </a:solidFill>
              <a:latin typeface="Georgia" pitchFamily="18" charset="0"/>
            </a:endParaRPr>
          </a:p>
          <a:p>
            <a:r>
              <a:rPr lang="en-US" smtClean="0">
                <a:solidFill>
                  <a:schemeClr val="tx2">
                    <a:lumMod val="25000"/>
                  </a:schemeClr>
                </a:solidFill>
                <a:latin typeface="Georgia" pitchFamily="18" charset="0"/>
              </a:rPr>
              <a:t>Unlike other homes this clever dwelling was made specifically so that it would blend in perfectly with the breathtaking landscape in Vals, Switzerland. Designed by the architects of SeArch and Christian Müller, the home is hidden on all sides save for one and by building the house underground, the architects were able to almost completely eliminate the need for heating or cooling in the winter and summer months.</a:t>
            </a:r>
            <a:endParaRPr lang="en-US">
              <a:solidFill>
                <a:schemeClr val="tx2">
                  <a:lumMod val="25000"/>
                </a:schemeClr>
              </a:solidFill>
              <a:latin typeface="Georg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house inside:</a:t>
            </a:r>
            <a:endParaRPr lang="en-US"/>
          </a:p>
        </p:txBody>
      </p:sp>
      <p:pic>
        <p:nvPicPr>
          <p:cNvPr id="5122" name="Picture 2" descr="C:\Users\Roni ^_^\Desktop\underground-home-designs-swiss-mountain5.jpg"/>
          <p:cNvPicPr>
            <a:picLocks noChangeAspect="1" noChangeArrowheads="1"/>
          </p:cNvPicPr>
          <p:nvPr/>
        </p:nvPicPr>
        <p:blipFill>
          <a:blip r:embed="rId2" cstate="print"/>
          <a:srcRect/>
          <a:stretch>
            <a:fillRect/>
          </a:stretch>
        </p:blipFill>
        <p:spPr bwMode="auto">
          <a:xfrm>
            <a:off x="228600" y="1066800"/>
            <a:ext cx="3581399" cy="2387599"/>
          </a:xfrm>
          <a:prstGeom prst="rect">
            <a:avLst/>
          </a:prstGeom>
          <a:ln>
            <a:noFill/>
          </a:ln>
          <a:effectLst>
            <a:outerShdw blurRad="292100" dist="139700" dir="2700000" algn="tl" rotWithShape="0">
              <a:srgbClr val="333333">
                <a:alpha val="65000"/>
              </a:srgbClr>
            </a:outerShdw>
          </a:effectLst>
        </p:spPr>
      </p:pic>
      <p:pic>
        <p:nvPicPr>
          <p:cNvPr id="5123" name="Picture 3" descr="C:\Users\Roni ^_^\Desktop\underground-home-designs-swiss-mountain1.jpg"/>
          <p:cNvPicPr>
            <a:picLocks noChangeAspect="1" noChangeArrowheads="1"/>
          </p:cNvPicPr>
          <p:nvPr/>
        </p:nvPicPr>
        <p:blipFill>
          <a:blip r:embed="rId3" cstate="print"/>
          <a:srcRect/>
          <a:stretch>
            <a:fillRect/>
          </a:stretch>
        </p:blipFill>
        <p:spPr bwMode="auto">
          <a:xfrm>
            <a:off x="4606925" y="914400"/>
            <a:ext cx="4537075" cy="3024717"/>
          </a:xfrm>
          <a:prstGeom prst="rect">
            <a:avLst/>
          </a:prstGeom>
          <a:ln>
            <a:noFill/>
          </a:ln>
          <a:effectLst>
            <a:softEdge rad="112500"/>
          </a:effectLst>
        </p:spPr>
      </p:pic>
      <p:pic>
        <p:nvPicPr>
          <p:cNvPr id="5124" name="Picture 4" descr="C:\Users\Roni ^_^\Desktop\underground-home-designs-swiss-mountain3.jpg"/>
          <p:cNvPicPr>
            <a:picLocks noChangeAspect="1" noChangeArrowheads="1"/>
          </p:cNvPicPr>
          <p:nvPr/>
        </p:nvPicPr>
        <p:blipFill>
          <a:blip r:embed="rId4" cstate="print"/>
          <a:srcRect/>
          <a:stretch>
            <a:fillRect/>
          </a:stretch>
        </p:blipFill>
        <p:spPr bwMode="auto">
          <a:xfrm>
            <a:off x="304800" y="3733800"/>
            <a:ext cx="4000500" cy="2667000"/>
          </a:xfrm>
          <a:prstGeom prst="rect">
            <a:avLst/>
          </a:prstGeom>
          <a:ln>
            <a:noFill/>
          </a:ln>
          <a:effectLst>
            <a:outerShdw blurRad="190500" algn="tl" rotWithShape="0">
              <a:srgbClr val="000000">
                <a:alpha val="70000"/>
              </a:srgbClr>
            </a:outerShdw>
          </a:effectLst>
        </p:spPr>
      </p:pic>
      <p:pic>
        <p:nvPicPr>
          <p:cNvPr id="5125" name="Picture 5" descr="C:\Users\Roni ^_^\Desktop\underground-home-designs-swiss-mountain8.jpg"/>
          <p:cNvPicPr>
            <a:picLocks noChangeAspect="1" noChangeArrowheads="1"/>
          </p:cNvPicPr>
          <p:nvPr/>
        </p:nvPicPr>
        <p:blipFill>
          <a:blip r:embed="rId5" cstate="print"/>
          <a:srcRect/>
          <a:stretch>
            <a:fillRect/>
          </a:stretch>
        </p:blipFill>
        <p:spPr bwMode="auto">
          <a:xfrm>
            <a:off x="4876800" y="4114800"/>
            <a:ext cx="3859212" cy="257280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normAutofit fontScale="90000"/>
          </a:bodyPr>
          <a:lstStyle/>
          <a:p>
            <a:pPr>
              <a:buFont typeface="Wingdings" pitchFamily="2" charset="2"/>
              <a:buChar char="Ø"/>
            </a:pPr>
            <a:r>
              <a:rPr lang="en-US" sz="3600" b="0" smtClean="0"/>
              <a:t>The Aloni House in the </a:t>
            </a:r>
            <a:r>
              <a:rPr lang="en-US" sz="3600" b="0" smtClean="0"/>
              <a:t>Cycladic </a:t>
            </a:r>
            <a:r>
              <a:rPr lang="en-US" sz="3600" b="0" smtClean="0"/>
              <a:t>Islands.</a:t>
            </a:r>
            <a:r>
              <a:rPr lang="en-US" b="0" smtClean="0"/>
              <a:t/>
            </a:r>
            <a:br>
              <a:rPr lang="en-US" b="0" smtClean="0"/>
            </a:br>
            <a:endParaRPr lang="en-US"/>
          </a:p>
        </p:txBody>
      </p:sp>
      <p:sp>
        <p:nvSpPr>
          <p:cNvPr id="3" name="TextBox 2"/>
          <p:cNvSpPr txBox="1"/>
          <p:nvPr/>
        </p:nvSpPr>
        <p:spPr>
          <a:xfrm>
            <a:off x="609600" y="1676400"/>
            <a:ext cx="7848600" cy="3139321"/>
          </a:xfrm>
          <a:prstGeom prst="rect">
            <a:avLst/>
          </a:prstGeom>
          <a:noFill/>
        </p:spPr>
        <p:txBody>
          <a:bodyPr wrap="square" rtlCol="0">
            <a:spAutoFit/>
          </a:bodyPr>
          <a:lstStyle/>
          <a:p>
            <a:r>
              <a:rPr lang="en-US" smtClean="0">
                <a:solidFill>
                  <a:schemeClr val="bg1"/>
                </a:solidFill>
              </a:rPr>
              <a:t>One way of making your home integrate into the landscape like it was part of it is to use the materials found in the area for the construction and to make the house disappear into the scenery. It’s why most hillside houses we’ve presented have been built into the hill and using locally-sourced materials such as stone or </a:t>
            </a:r>
            <a:r>
              <a:rPr lang="en-US" smtClean="0">
                <a:solidFill>
                  <a:schemeClr val="bg1"/>
                </a:solidFill>
              </a:rPr>
              <a:t>wood</a:t>
            </a:r>
            <a:r>
              <a:rPr lang="en-US" smtClean="0">
                <a:solidFill>
                  <a:schemeClr val="bg1"/>
                </a:solidFill>
              </a:rPr>
              <a:t>.</a:t>
            </a:r>
            <a:r>
              <a:rPr lang="en-US" smtClean="0">
                <a:solidFill>
                  <a:schemeClr val="bg1"/>
                </a:solidFill>
              </a:rPr>
              <a:t> The Aloni house has a design based on the same principles. However, the location is a little different from what we’ve seen so far. Located in this beautiful area of the Cycladic Islands, the house had to respond to the landscape that featured earth walls and farming areas. The designers from </a:t>
            </a:r>
            <a:r>
              <a:rPr lang="en-US" smtClean="0">
                <a:solidFill>
                  <a:schemeClr val="bg1"/>
                </a:solidFill>
                <a:hlinkClick r:id="rId3"/>
              </a:rPr>
              <a:t>Deca Architecture</a:t>
            </a:r>
            <a:r>
              <a:rPr lang="en-US" smtClean="0">
                <a:solidFill>
                  <a:schemeClr val="bg1"/>
                </a:solidFill>
              </a:rPr>
              <a:t> decided to opt for a traditional typology for this project.</a:t>
            </a:r>
            <a:endParaRPr lang="en-US">
              <a:solidFill>
                <a:schemeClr val="bg1"/>
              </a:solidFill>
            </a:endParaRPr>
          </a:p>
        </p:txBody>
      </p:sp>
      <p:pic>
        <p:nvPicPr>
          <p:cNvPr id="6146" name="Picture 2" descr="C:\Users\Roni ^_^\Desktop\underground-aloni-house1.jpg"/>
          <p:cNvPicPr>
            <a:picLocks noChangeAspect="1" noChangeArrowheads="1"/>
          </p:cNvPicPr>
          <p:nvPr/>
        </p:nvPicPr>
        <p:blipFill>
          <a:blip r:embed="rId4" cstate="print"/>
          <a:srcRect/>
          <a:stretch>
            <a:fillRect/>
          </a:stretch>
        </p:blipFill>
        <p:spPr bwMode="auto">
          <a:xfrm>
            <a:off x="5105400" y="4569751"/>
            <a:ext cx="3200400" cy="228824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a:t>
            </a:r>
            <a:r>
              <a:rPr lang="en-US" smtClean="0"/>
              <a:t>house picture:</a:t>
            </a:r>
            <a:endParaRPr lang="en-US"/>
          </a:p>
        </p:txBody>
      </p:sp>
      <p:pic>
        <p:nvPicPr>
          <p:cNvPr id="7170" name="Picture 2" descr="C:\Users\Roni ^_^\Desktop\underground-aloni-house5.jpg"/>
          <p:cNvPicPr>
            <a:picLocks noChangeAspect="1" noChangeArrowheads="1"/>
          </p:cNvPicPr>
          <p:nvPr/>
        </p:nvPicPr>
        <p:blipFill>
          <a:blip r:embed="rId2" cstate="print"/>
          <a:srcRect/>
          <a:stretch>
            <a:fillRect/>
          </a:stretch>
        </p:blipFill>
        <p:spPr bwMode="auto">
          <a:xfrm>
            <a:off x="457200" y="1143000"/>
            <a:ext cx="3575050" cy="2556120"/>
          </a:xfrm>
          <a:prstGeom prst="rect">
            <a:avLst/>
          </a:prstGeom>
          <a:ln>
            <a:noFill/>
          </a:ln>
          <a:effectLst>
            <a:softEdge rad="112500"/>
          </a:effectLst>
        </p:spPr>
      </p:pic>
      <p:pic>
        <p:nvPicPr>
          <p:cNvPr id="7171" name="Picture 3" descr="C:\Users\Roni ^_^\Desktop\underground-aloni-house.jpg"/>
          <p:cNvPicPr>
            <a:picLocks noChangeAspect="1" noChangeArrowheads="1"/>
          </p:cNvPicPr>
          <p:nvPr/>
        </p:nvPicPr>
        <p:blipFill>
          <a:blip r:embed="rId3" cstate="print"/>
          <a:srcRect/>
          <a:stretch>
            <a:fillRect/>
          </a:stretch>
        </p:blipFill>
        <p:spPr bwMode="auto">
          <a:xfrm>
            <a:off x="4724400" y="1447800"/>
            <a:ext cx="3505199" cy="2070320"/>
          </a:xfrm>
          <a:prstGeom prst="rect">
            <a:avLst/>
          </a:prstGeom>
          <a:ln>
            <a:noFill/>
          </a:ln>
          <a:effectLst>
            <a:outerShdw blurRad="292100" dist="139700" dir="2700000" algn="tl" rotWithShape="0">
              <a:srgbClr val="333333">
                <a:alpha val="65000"/>
              </a:srgbClr>
            </a:outerShdw>
          </a:effectLst>
        </p:spPr>
      </p:pic>
      <p:pic>
        <p:nvPicPr>
          <p:cNvPr id="7173" name="Picture 5" descr="C:\Users\Roni ^_^\Desktop\underground-aloni-house4.jpg"/>
          <p:cNvPicPr>
            <a:picLocks noChangeAspect="1" noChangeArrowheads="1"/>
          </p:cNvPicPr>
          <p:nvPr/>
        </p:nvPicPr>
        <p:blipFill>
          <a:blip r:embed="rId4" cstate="print"/>
          <a:srcRect/>
          <a:stretch>
            <a:fillRect/>
          </a:stretch>
        </p:blipFill>
        <p:spPr bwMode="auto">
          <a:xfrm>
            <a:off x="381000" y="3886200"/>
            <a:ext cx="3783418" cy="2705100"/>
          </a:xfrm>
          <a:prstGeom prst="rect">
            <a:avLst/>
          </a:prstGeom>
          <a:noFill/>
        </p:spPr>
      </p:pic>
      <p:pic>
        <p:nvPicPr>
          <p:cNvPr id="7174" name="Picture 6" descr="C:\Users\Roni ^_^\Desktop\underground-aloni-house1.jpg"/>
          <p:cNvPicPr>
            <a:picLocks noChangeAspect="1" noChangeArrowheads="1"/>
          </p:cNvPicPr>
          <p:nvPr/>
        </p:nvPicPr>
        <p:blipFill>
          <a:blip r:embed="rId5" cstate="print"/>
          <a:srcRect/>
          <a:stretch>
            <a:fillRect/>
          </a:stretch>
        </p:blipFill>
        <p:spPr bwMode="auto">
          <a:xfrm>
            <a:off x="4419600" y="3657600"/>
            <a:ext cx="4189735" cy="299561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Font typeface="Arial" pitchFamily="34" charset="0"/>
              <a:buChar char="•"/>
            </a:pPr>
            <a:r>
              <a:rPr lang="en-US" smtClean="0"/>
              <a:t>Advantages of having a buried house:</a:t>
            </a:r>
            <a:endParaRPr lang="en-US"/>
          </a:p>
        </p:txBody>
      </p:sp>
      <p:sp>
        <p:nvSpPr>
          <p:cNvPr id="3" name="TextBox 2"/>
          <p:cNvSpPr txBox="1"/>
          <p:nvPr/>
        </p:nvSpPr>
        <p:spPr>
          <a:xfrm>
            <a:off x="609600" y="1752600"/>
            <a:ext cx="8305800" cy="3416320"/>
          </a:xfrm>
          <a:prstGeom prst="rect">
            <a:avLst/>
          </a:prstGeom>
          <a:noFill/>
        </p:spPr>
        <p:txBody>
          <a:bodyPr wrap="square" rtlCol="0">
            <a:spAutoFit/>
          </a:bodyPr>
          <a:lstStyle/>
          <a:p>
            <a:r>
              <a:rPr lang="en-US" smtClean="0"/>
              <a:t>Advantages</a:t>
            </a:r>
          </a:p>
          <a:p>
            <a:r>
              <a:rPr lang="en-US" smtClean="0"/>
              <a:t> “An earth-sheltered home is less susceptible to the impact of extreme outdoor air temperatures, so you won’t feel the effects of adverse weather as much as in a conventional house. Temperatures inside the house are more stable than in conventional homes, and with less temperature variability, interior rooms seem more comfortable.”</a:t>
            </a:r>
          </a:p>
          <a:p>
            <a:endParaRPr lang="en-US" smtClean="0"/>
          </a:p>
          <a:p>
            <a:r>
              <a:rPr lang="en-US" smtClean="0"/>
              <a:t>Other advantages  include protection against the extremes of Mother Nature, such as high winds, hailstorms, tornadoes, hurricanes and earthquakes; less susceptibility to fire; lower insurance premiums; less maintenance; natural soundproofing; conservative use of land and natural resources.</a:t>
            </a:r>
            <a:endParaRPr lang="en-US"/>
          </a:p>
        </p:txBody>
      </p:sp>
      <p:pic>
        <p:nvPicPr>
          <p:cNvPr id="8194" name="Picture 2" descr="C:\Users\Roni ^_^\Desktop\imgres.jpg"/>
          <p:cNvPicPr>
            <a:picLocks noChangeAspect="1" noChangeArrowheads="1"/>
          </p:cNvPicPr>
          <p:nvPr/>
        </p:nvPicPr>
        <p:blipFill>
          <a:blip r:embed="rId2" cstate="print"/>
          <a:srcRect/>
          <a:stretch>
            <a:fillRect/>
          </a:stretch>
        </p:blipFill>
        <p:spPr bwMode="auto">
          <a:xfrm>
            <a:off x="5562600" y="4876800"/>
            <a:ext cx="3067050" cy="18002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Disadvantages:</a:t>
            </a:r>
            <a:endParaRPr lang="en-US"/>
          </a:p>
        </p:txBody>
      </p:sp>
      <p:sp>
        <p:nvSpPr>
          <p:cNvPr id="3" name="TextBox 2"/>
          <p:cNvSpPr txBox="1"/>
          <p:nvPr/>
        </p:nvSpPr>
        <p:spPr>
          <a:xfrm>
            <a:off x="152400" y="1219200"/>
            <a:ext cx="8839200" cy="5078313"/>
          </a:xfrm>
          <a:prstGeom prst="rect">
            <a:avLst/>
          </a:prstGeom>
          <a:noFill/>
        </p:spPr>
        <p:txBody>
          <a:bodyPr wrap="square" rtlCol="0">
            <a:spAutoFit/>
          </a:bodyPr>
          <a:lstStyle/>
          <a:p>
            <a:r>
              <a:rPr lang="en-US" smtClean="0"/>
              <a:t>► </a:t>
            </a:r>
            <a:r>
              <a:rPr lang="en-US" smtClean="0"/>
              <a:t>There may be a psychological adjustment needed for a person shifting from a traditional over-ground house to an underground house.</a:t>
            </a:r>
          </a:p>
          <a:p>
            <a:endParaRPr lang="en-US" smtClean="0"/>
          </a:p>
          <a:p>
            <a:r>
              <a:rPr lang="en-US" smtClean="0"/>
              <a:t>► These houses are unconventional and require careful planning.</a:t>
            </a:r>
          </a:p>
          <a:p>
            <a:endParaRPr lang="en-US" smtClean="0"/>
          </a:p>
          <a:p>
            <a:r>
              <a:rPr lang="en-US" smtClean="0"/>
              <a:t>► One of the main problems with underground homes is that they can not be built in a flood-prone area.</a:t>
            </a:r>
          </a:p>
          <a:p>
            <a:endParaRPr lang="en-US" smtClean="0"/>
          </a:p>
          <a:p>
            <a:r>
              <a:rPr lang="en-US" smtClean="0"/>
              <a:t>► These houses require significant care to keep out moisture, both during construction and the life of the house.</a:t>
            </a:r>
          </a:p>
          <a:p>
            <a:endParaRPr lang="en-US" smtClean="0"/>
          </a:p>
          <a:p>
            <a:r>
              <a:rPr lang="en-US" smtClean="0"/>
              <a:t>► Due to the rarity of these houses, prospective customers may shy away from buying them. The mortgage application process may also be challenging for such houses.</a:t>
            </a:r>
          </a:p>
          <a:p>
            <a:endParaRPr lang="en-US" smtClean="0"/>
          </a:p>
          <a:p>
            <a:r>
              <a:rPr lang="en-US" smtClean="0"/>
              <a:t>► It is challenging to fit square appliances or frames which are designed for straight walls in underground houses because of the wall curvature.</a:t>
            </a:r>
          </a:p>
          <a:p>
            <a:endParaRPr lang="en-US"/>
          </a:p>
        </p:txBody>
      </p:sp>
      <p:pic>
        <p:nvPicPr>
          <p:cNvPr id="9218" name="Picture 2" descr="C:\Users\Roni ^_^\Desktop\url.jpg"/>
          <p:cNvPicPr>
            <a:picLocks noChangeAspect="1" noChangeArrowheads="1"/>
          </p:cNvPicPr>
          <p:nvPr/>
        </p:nvPicPr>
        <p:blipFill>
          <a:blip r:embed="rId2" cstate="print"/>
          <a:srcRect/>
          <a:stretch>
            <a:fillRect/>
          </a:stretch>
        </p:blipFill>
        <p:spPr bwMode="auto">
          <a:xfrm>
            <a:off x="4724400" y="0"/>
            <a:ext cx="1791337" cy="11370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257</TotalTime>
  <Words>475</Words>
  <Application>Microsoft Office PowerPoint</Application>
  <PresentationFormat>On-screen Show (4:3)</PresentationFormat>
  <Paragraphs>29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Slide 1</vt:lpstr>
      <vt:lpstr>Slide 2</vt:lpstr>
      <vt:lpstr>Underground houses: </vt:lpstr>
      <vt:lpstr>The house inside:</vt:lpstr>
      <vt:lpstr>The Aloni House in the Cycladic Islands. </vt:lpstr>
      <vt:lpstr>The house picture:</vt:lpstr>
      <vt:lpstr>Advantages of having a buried house:</vt:lpstr>
      <vt:lpstr>Disadvantages: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Roni ^_^</dc:creator>
  <cp:lastModifiedBy>Roni ^_^</cp:lastModifiedBy>
  <cp:revision>211</cp:revision>
  <dcterms:created xsi:type="dcterms:W3CDTF">2006-08-16T00:00:00Z</dcterms:created>
  <dcterms:modified xsi:type="dcterms:W3CDTF">2017-10-31T20:43:37Z</dcterms:modified>
</cp:coreProperties>
</file>