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5"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EF1E4C-A47D-4EB9-ACF8-60D006C414A8}" type="datetimeFigureOut">
              <a:rPr lang="en-US" smtClean="0"/>
              <a:t>5/30/2017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78AE3D-EBA6-4D3D-870A-D24B73807A63}"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AE3D-EBA6-4D3D-870A-D24B73807A63}" type="slidenum">
              <a:rPr lang="en-US" smtClean="0"/>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DBEB74A6-15CD-4671-B007-F5ACBACDCDFE}"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EB74A6-15CD-4671-B007-F5ACBACDCDFE}"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BEB74A6-15CD-4671-B007-F5ACBACDCDFE}"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BEB74A6-15CD-4671-B007-F5ACBACDCDF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368E6F3-52B2-4F58-A2EE-1D8E424BA39C}" type="datetimeFigureOut">
              <a:rPr lang="en-US" smtClean="0"/>
              <a:t>5/30/2017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BEB74A6-15CD-4671-B007-F5ACBACDCDFE}"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368E6F3-52B2-4F58-A2EE-1D8E424BA39C}" type="datetimeFigureOut">
              <a:rPr lang="en-US" smtClean="0"/>
              <a:t>5/30/2017</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EB74A6-15CD-4671-B007-F5ACBACDCDFE}"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PROJECT</a:t>
            </a:r>
            <a:endParaRPr lang="en-US" dirty="0"/>
          </a:p>
        </p:txBody>
      </p:sp>
      <p:sp>
        <p:nvSpPr>
          <p:cNvPr id="3" name="Subtitle 2"/>
          <p:cNvSpPr>
            <a:spLocks noGrp="1"/>
          </p:cNvSpPr>
          <p:nvPr>
            <p:ph type="subTitle" idx="1"/>
          </p:nvPr>
        </p:nvSpPr>
        <p:spPr/>
        <p:txBody>
          <a:bodyPr>
            <a:normAutofit/>
          </a:bodyPr>
          <a:lstStyle/>
          <a:p>
            <a:r>
              <a:rPr lang="en-US" dirty="0" err="1" smtClean="0"/>
              <a:t>Topic:Our</a:t>
            </a:r>
            <a:r>
              <a:rPr lang="en-US" sz="2800" dirty="0" smtClean="0">
                <a:solidFill>
                  <a:schemeClr val="tx1"/>
                </a:solidFill>
              </a:rPr>
              <a:t> </a:t>
            </a:r>
            <a:r>
              <a:rPr lang="en-US" dirty="0" smtClean="0"/>
              <a:t>precious</a:t>
            </a:r>
            <a:r>
              <a:rPr lang="en-US" sz="2800" dirty="0" smtClean="0">
                <a:solidFill>
                  <a:schemeClr val="tx1"/>
                </a:solidFill>
              </a:rPr>
              <a:t> </a:t>
            </a:r>
            <a:r>
              <a:rPr lang="en-US" dirty="0" smtClean="0"/>
              <a:t>earth</a:t>
            </a:r>
          </a:p>
          <a:p>
            <a:pPr algn="l"/>
            <a:endParaRPr lang="en-US" dirty="0" smtClean="0"/>
          </a:p>
          <a:p>
            <a:r>
              <a:rPr lang="en-US" dirty="0" smtClean="0"/>
              <a:t>Worked</a:t>
            </a:r>
            <a:r>
              <a:rPr lang="en-US" sz="2800" dirty="0" smtClean="0">
                <a:solidFill>
                  <a:schemeClr val="tx1"/>
                </a:solidFill>
              </a:rPr>
              <a:t> </a:t>
            </a:r>
            <a:r>
              <a:rPr lang="en-US" sz="2400" dirty="0" err="1" smtClean="0"/>
              <a:t>b</a:t>
            </a:r>
            <a:r>
              <a:rPr lang="en-US" sz="2400" dirty="0" err="1" smtClean="0"/>
              <a:t>y:Atea</a:t>
            </a:r>
            <a:r>
              <a:rPr lang="en-US" sz="2800" dirty="0" smtClean="0">
                <a:solidFill>
                  <a:schemeClr val="tx1"/>
                </a:solidFill>
              </a:rPr>
              <a:t> </a:t>
            </a:r>
            <a:r>
              <a:rPr lang="en-US" dirty="0" err="1" smtClean="0"/>
              <a:t>Avdyli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ESSAY</a:t>
            </a:r>
            <a:endParaRPr lang="en-US" dirty="0"/>
          </a:p>
        </p:txBody>
      </p:sp>
      <p:sp>
        <p:nvSpPr>
          <p:cNvPr id="3" name="Subtitle 2"/>
          <p:cNvSpPr>
            <a:spLocks noGrp="1"/>
          </p:cNvSpPr>
          <p:nvPr>
            <p:ph type="subTitle" idx="1"/>
          </p:nvPr>
        </p:nvSpPr>
        <p:spPr/>
        <p:txBody>
          <a:bodyPr>
            <a:noAutofit/>
          </a:bodyPr>
          <a:lstStyle/>
          <a:p>
            <a:r>
              <a:rPr lang="en-US" sz="1200" dirty="0" smtClean="0"/>
              <a:t>Never </a:t>
            </a:r>
            <a:r>
              <a:rPr lang="en-US" sz="1200" dirty="0" smtClean="0"/>
              <a:t>in history has a generation differed as greatly from those of the past. The gap between the rich and the poor is widening, thus, their are more people living in poverty and more "middle class" society being forced to live in poverty. Our world is full of hate for one and other, mostly caused by a pre-conditioned belief of each other. We would be lead to believe that we live in an "enlightened society" by our worlds leaders, but the truth remains that poverty, hunger and human misery remain very much evident in society today. In order to eliminate any of these issues we must redefine what we believe is an enlightened </a:t>
            </a:r>
            <a:r>
              <a:rPr lang="en-US" sz="1200" dirty="0" smtClean="0"/>
              <a:t>society.Throughout</a:t>
            </a:r>
            <a:r>
              <a:rPr lang="en-US" sz="1200" dirty="0" smtClean="0"/>
              <a:t> </a:t>
            </a:r>
            <a:r>
              <a:rPr lang="en-US" sz="1200" dirty="0" smtClean="0"/>
              <a:t>history, poverty has existed. In this day and age there is no difference. During the time of the Roman Empire, peasants revolted against the wealthy upper class. Eventually, the Roman Empire was overthrown due to disease, attacks from neighboring countries and the conflict within. However, what started the downfall of the Roman Empire was unhappy peasants that were not hungry and without shelter, but were tired of the rich living in lavishly decorated houses and drinking wine. Society today is no different. Their is a clear distinction between the rich and the poor. All around us we see people segregated by class. From cars we drive to newspapers we read, their are noticeable differences. People in today's society often live in communities according to economical and social status. It is very unlikely that a person who is rich will live in the projects, but can do so if he/she chooses. A person who does not have a lot of money cannot live in an upper class neighborhood because their economical status deems them unfit for that neighborhood. Their are very few choices that the lower class </a:t>
            </a:r>
            <a:r>
              <a:rPr lang="en-US" sz="1200" dirty="0" smtClean="0"/>
              <a:t>has.So</a:t>
            </a:r>
            <a:r>
              <a:rPr lang="en-US" sz="1200" dirty="0" smtClean="0"/>
              <a:t> </a:t>
            </a:r>
            <a:r>
              <a:rPr lang="en-US" sz="1200" dirty="0" smtClean="0"/>
              <a:t>that’s</a:t>
            </a:r>
            <a:r>
              <a:rPr lang="en-US" sz="1200" dirty="0" smtClean="0"/>
              <a:t> </a:t>
            </a:r>
            <a:r>
              <a:rPr lang="en-US" sz="1200" dirty="0" smtClean="0"/>
              <a:t>the</a:t>
            </a:r>
            <a:r>
              <a:rPr lang="en-US" sz="1200" dirty="0" smtClean="0"/>
              <a:t> </a:t>
            </a:r>
            <a:r>
              <a:rPr lang="en-US" sz="1200" dirty="0" smtClean="0"/>
              <a:t>world</a:t>
            </a:r>
            <a:r>
              <a:rPr lang="en-US" sz="1200" dirty="0" smtClean="0"/>
              <a:t> </a:t>
            </a:r>
            <a:r>
              <a:rPr lang="en-US" sz="1200" dirty="0" smtClean="0"/>
              <a:t>where</a:t>
            </a:r>
            <a:r>
              <a:rPr lang="en-US" sz="1200" dirty="0" smtClean="0"/>
              <a:t> </a:t>
            </a:r>
            <a:r>
              <a:rPr lang="en-US" sz="1200" dirty="0" smtClean="0"/>
              <a:t>we</a:t>
            </a:r>
            <a:r>
              <a:rPr lang="en-US" sz="1200" dirty="0" smtClean="0"/>
              <a:t> </a:t>
            </a:r>
            <a:r>
              <a:rPr lang="en-US" sz="1200" dirty="0" smtClean="0"/>
              <a:t>live</a:t>
            </a:r>
            <a:r>
              <a:rPr lang="en-US" sz="1200" dirty="0" smtClean="0"/>
              <a:t> </a:t>
            </a:r>
            <a:r>
              <a:rPr lang="en-US" sz="1200" dirty="0" smtClean="0"/>
              <a:t>and</a:t>
            </a:r>
            <a:r>
              <a:rPr lang="en-US" sz="1200" dirty="0" smtClean="0"/>
              <a:t> </a:t>
            </a:r>
            <a:r>
              <a:rPr lang="en-US" sz="1200" dirty="0" smtClean="0"/>
              <a:t>this</a:t>
            </a:r>
            <a:r>
              <a:rPr lang="en-US" sz="1200" dirty="0" smtClean="0"/>
              <a:t> </a:t>
            </a:r>
            <a:r>
              <a:rPr lang="en-US" sz="1200" dirty="0" smtClean="0"/>
              <a:t>has</a:t>
            </a:r>
            <a:r>
              <a:rPr lang="en-US" sz="1200" dirty="0" smtClean="0"/>
              <a:t> </a:t>
            </a:r>
            <a:r>
              <a:rPr lang="en-US" sz="1200" dirty="0" smtClean="0"/>
              <a:t>to</a:t>
            </a:r>
            <a:r>
              <a:rPr lang="en-US" sz="1200" dirty="0" smtClean="0"/>
              <a:t> </a:t>
            </a:r>
            <a:r>
              <a:rPr lang="en-US" sz="1200" dirty="0" smtClean="0"/>
              <a:t>change.</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t>Earth</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chemeClr val="tx1"/>
                </a:solidFill>
              </a:rPr>
              <a:t>Earth</a:t>
            </a:r>
            <a:r>
              <a:rPr lang="en-US" dirty="0" smtClean="0">
                <a:solidFill>
                  <a:schemeClr val="tx1"/>
                </a:solidFill>
              </a:rPr>
              <a:t> </a:t>
            </a:r>
            <a:r>
              <a:rPr lang="en-US" dirty="0" smtClean="0">
                <a:solidFill>
                  <a:schemeClr val="tx1"/>
                </a:solidFill>
              </a:rPr>
              <a:t>otherwise </a:t>
            </a:r>
            <a:r>
              <a:rPr lang="en-US" dirty="0" smtClean="0">
                <a:solidFill>
                  <a:schemeClr val="tx1"/>
                </a:solidFill>
              </a:rPr>
              <a:t>known as the </a:t>
            </a:r>
            <a:r>
              <a:rPr lang="en-US" b="1" dirty="0" smtClean="0">
                <a:solidFill>
                  <a:schemeClr val="tx1"/>
                </a:solidFill>
              </a:rPr>
              <a:t>World</a:t>
            </a:r>
            <a:r>
              <a:rPr lang="en-US" dirty="0" smtClean="0">
                <a:solidFill>
                  <a:schemeClr val="tx1"/>
                </a:solidFill>
              </a:rPr>
              <a:t> </a:t>
            </a:r>
            <a:r>
              <a:rPr lang="en-US" dirty="0" smtClean="0">
                <a:solidFill>
                  <a:schemeClr val="tx1"/>
                </a:solidFill>
              </a:rPr>
              <a:t>or </a:t>
            </a:r>
            <a:r>
              <a:rPr lang="en-US" dirty="0" smtClean="0">
                <a:solidFill>
                  <a:schemeClr val="tx1"/>
                </a:solidFill>
              </a:rPr>
              <a:t>the </a:t>
            </a:r>
            <a:r>
              <a:rPr lang="en-US" b="1" dirty="0" smtClean="0">
                <a:solidFill>
                  <a:schemeClr val="tx1"/>
                </a:solidFill>
              </a:rPr>
              <a:t>Globe</a:t>
            </a:r>
            <a:r>
              <a:rPr lang="en-US" dirty="0" smtClean="0">
                <a:solidFill>
                  <a:schemeClr val="tx1"/>
                </a:solidFill>
              </a:rPr>
              <a:t>, is the third planet from the Sun and the only object in the Universe known to harbor life. It is the densest planet in the Solar System and the largest of the four terrestrial planets.</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M</a:t>
            </a:r>
            <a:r>
              <a:rPr lang="en-US" b="0" dirty="0" smtClean="0"/>
              <a:t>ost </a:t>
            </a:r>
            <a:r>
              <a:rPr lang="en-US" b="0" dirty="0" smtClean="0"/>
              <a:t>critical problems in the </a:t>
            </a:r>
            <a:r>
              <a:rPr lang="en-US" b="0" dirty="0" smtClean="0"/>
              <a:t>world</a:t>
            </a:r>
            <a:endParaRPr lang="en-US" dirty="0"/>
          </a:p>
        </p:txBody>
      </p:sp>
      <p:sp>
        <p:nvSpPr>
          <p:cNvPr id="3" name="Subtitle 2"/>
          <p:cNvSpPr>
            <a:spLocks noGrp="1"/>
          </p:cNvSpPr>
          <p:nvPr>
            <p:ph type="subTitle" idx="1"/>
          </p:nvPr>
        </p:nvSpPr>
        <p:spPr/>
        <p:txBody>
          <a:bodyPr>
            <a:normAutofit fontScale="25000" lnSpcReduction="20000"/>
          </a:bodyPr>
          <a:lstStyle/>
          <a:p>
            <a:pPr marL="493776" indent="-457200"/>
            <a:r>
              <a:rPr lang="en-US" sz="7200" dirty="0" smtClean="0"/>
              <a:t> </a:t>
            </a:r>
            <a:endParaRPr lang="en-US" sz="7200" dirty="0" smtClean="0">
              <a:solidFill>
                <a:schemeClr val="tx1"/>
              </a:solidFill>
            </a:endParaRPr>
          </a:p>
          <a:p>
            <a:pPr marL="493776" indent="-457200" algn="l"/>
            <a:r>
              <a:rPr lang="en-US" sz="7200" dirty="0" smtClean="0">
                <a:solidFill>
                  <a:schemeClr val="tx1"/>
                </a:solidFill>
              </a:rPr>
              <a:t>1.Climate </a:t>
            </a:r>
            <a:r>
              <a:rPr lang="en-US" sz="7200" dirty="0" smtClean="0">
                <a:solidFill>
                  <a:schemeClr val="tx1"/>
                </a:solidFill>
              </a:rPr>
              <a:t>change and destruction of natural </a:t>
            </a:r>
            <a:r>
              <a:rPr lang="en-US" sz="7200" dirty="0" smtClean="0">
                <a:solidFill>
                  <a:schemeClr val="tx1"/>
                </a:solidFill>
              </a:rPr>
              <a:t>resources</a:t>
            </a:r>
          </a:p>
          <a:p>
            <a:pPr marL="493776" indent="-457200" algn="l"/>
            <a:r>
              <a:rPr lang="en-US" sz="7200" dirty="0" smtClean="0">
                <a:solidFill>
                  <a:schemeClr val="tx1"/>
                </a:solidFill>
              </a:rPr>
              <a:t>2.Large </a:t>
            </a:r>
            <a:r>
              <a:rPr lang="en-US" sz="7200" dirty="0" smtClean="0">
                <a:solidFill>
                  <a:schemeClr val="tx1"/>
                </a:solidFill>
              </a:rPr>
              <a:t>scale conflict and </a:t>
            </a:r>
            <a:r>
              <a:rPr lang="en-US" sz="7200" dirty="0" smtClean="0">
                <a:solidFill>
                  <a:schemeClr val="tx1"/>
                </a:solidFill>
              </a:rPr>
              <a:t>wars</a:t>
            </a:r>
          </a:p>
          <a:p>
            <a:pPr marL="493776" indent="-457200" algn="l"/>
            <a:r>
              <a:rPr lang="en-US" sz="7200" dirty="0" smtClean="0">
                <a:solidFill>
                  <a:schemeClr val="tx1"/>
                </a:solidFill>
              </a:rPr>
              <a:t>3.Religious conflicts</a:t>
            </a:r>
          </a:p>
          <a:p>
            <a:pPr marL="493776" indent="-457200" algn="l"/>
            <a:r>
              <a:rPr lang="en-US" sz="7200" dirty="0" smtClean="0">
                <a:solidFill>
                  <a:schemeClr val="tx1"/>
                </a:solidFill>
              </a:rPr>
              <a:t>4.Poverty</a:t>
            </a:r>
            <a:endParaRPr lang="en-US" sz="7200" dirty="0" smtClean="0">
              <a:solidFill>
                <a:schemeClr val="tx1"/>
              </a:solidFill>
            </a:endParaRPr>
          </a:p>
          <a:p>
            <a:pPr marL="493776" indent="-457200" algn="l"/>
            <a:r>
              <a:rPr lang="en-US" sz="7200" dirty="0" smtClean="0">
                <a:solidFill>
                  <a:schemeClr val="tx1"/>
                </a:solidFill>
              </a:rPr>
              <a:t>5.Lack </a:t>
            </a:r>
            <a:r>
              <a:rPr lang="en-US" sz="7200" dirty="0" smtClean="0">
                <a:solidFill>
                  <a:schemeClr val="tx1"/>
                </a:solidFill>
              </a:rPr>
              <a:t>of </a:t>
            </a:r>
            <a:r>
              <a:rPr lang="en-US" sz="7200" dirty="0" smtClean="0">
                <a:solidFill>
                  <a:schemeClr val="tx1"/>
                </a:solidFill>
              </a:rPr>
              <a:t>education</a:t>
            </a:r>
          </a:p>
          <a:p>
            <a:pPr marL="493776" indent="-457200" algn="l"/>
            <a:r>
              <a:rPr lang="en-US" sz="7200" dirty="0" smtClean="0">
                <a:solidFill>
                  <a:schemeClr val="tx1"/>
                </a:solidFill>
              </a:rPr>
              <a:t>6.Food </a:t>
            </a:r>
            <a:r>
              <a:rPr lang="en-US" sz="7200" dirty="0" smtClean="0">
                <a:solidFill>
                  <a:schemeClr val="tx1"/>
                </a:solidFill>
              </a:rPr>
              <a:t>and water security</a:t>
            </a:r>
          </a:p>
          <a:p>
            <a:pPr marL="493776" indent="-457200" algn="l"/>
            <a:endParaRPr lang="en-US" dirty="0" smtClean="0">
              <a:solidFill>
                <a:schemeClr val="tx1"/>
              </a:solidFill>
            </a:endParaRPr>
          </a:p>
          <a:p>
            <a:pPr marL="493776" indent="-457200" algn="l"/>
            <a:endParaRPr lang="en-US" dirty="0" smtClean="0">
              <a:solidFill>
                <a:schemeClr val="tx1"/>
              </a:solidFill>
            </a:endParaRPr>
          </a:p>
          <a:p>
            <a:pPr marL="493776" indent="-457200" algn="l"/>
            <a:endParaRPr lang="en-US" dirty="0" smtClean="0"/>
          </a:p>
          <a:p>
            <a:pPr marL="493776" indent="-457200" algn="l"/>
            <a:endParaRPr lang="en-US" dirty="0" smtClean="0">
              <a:solidFill>
                <a:schemeClr val="tx1"/>
              </a:solidFill>
            </a:endParaRPr>
          </a:p>
          <a:p>
            <a:pPr marL="493776" indent="-457200" algn="l"/>
            <a:endParaRPr lang="en-US" dirty="0" smtClean="0">
              <a:solidFill>
                <a:schemeClr val="tx1"/>
              </a:solidFill>
            </a:endParaRPr>
          </a:p>
          <a:p>
            <a:pPr marL="493776" indent="-457200" algn="l"/>
            <a:endParaRPr lang="en-US" dirty="0" smtClean="0">
              <a:solidFill>
                <a:schemeClr val="tx1"/>
              </a:solidFill>
            </a:endParaRPr>
          </a:p>
          <a:p>
            <a:pPr marL="493776" indent="-457200" algn="l"/>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buFont typeface="+mj-lt"/>
              <a:buAutoNum type="arabicPeriod"/>
            </a:pPr>
            <a:endParaRPr lang="en-US" dirty="0" smtClean="0">
              <a:solidFill>
                <a:schemeClr val="tx1"/>
              </a:solidFill>
            </a:endParaRPr>
          </a:p>
          <a:p>
            <a:pPr marL="493776" indent="-457200"/>
            <a:endParaRPr lang="en-US" dirty="0" smtClean="0">
              <a:solidFill>
                <a:schemeClr val="tx1"/>
              </a:solidFill>
            </a:endParaRPr>
          </a:p>
          <a:p>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0" dirty="0" smtClean="0"/>
              <a:t>Climate change and destruction of natural resources </a:t>
            </a:r>
            <a:endParaRPr lang="en-US" dirty="0"/>
          </a:p>
        </p:txBody>
      </p:sp>
      <p:sp>
        <p:nvSpPr>
          <p:cNvPr id="3" name="Subtitle 2"/>
          <p:cNvSpPr>
            <a:spLocks noGrp="1"/>
          </p:cNvSpPr>
          <p:nvPr>
            <p:ph type="subTitle" idx="1"/>
          </p:nvPr>
        </p:nvSpPr>
        <p:spPr/>
        <p:txBody>
          <a:bodyPr>
            <a:normAutofit fontScale="25000" lnSpcReduction="20000"/>
          </a:bodyPr>
          <a:lstStyle/>
          <a:p>
            <a:pPr algn="l"/>
            <a:endParaRPr lang="en-US" sz="7200" dirty="0" smtClean="0">
              <a:solidFill>
                <a:schemeClr val="tx1"/>
              </a:solidFill>
            </a:endParaRPr>
          </a:p>
          <a:p>
            <a:pPr algn="l"/>
            <a:r>
              <a:rPr lang="en-US" sz="7200" dirty="0" smtClean="0">
                <a:solidFill>
                  <a:schemeClr val="tx1"/>
                </a:solidFill>
              </a:rPr>
              <a:t>Climate </a:t>
            </a:r>
            <a:r>
              <a:rPr lang="en-US" sz="7200" dirty="0" smtClean="0">
                <a:solidFill>
                  <a:schemeClr val="tx1"/>
                </a:solidFill>
              </a:rPr>
              <a:t>change affects many natural resources when:</a:t>
            </a:r>
          </a:p>
          <a:p>
            <a:pPr algn="l"/>
            <a:r>
              <a:rPr lang="en-US" sz="7200" dirty="0" smtClean="0">
                <a:solidFill>
                  <a:schemeClr val="tx1"/>
                </a:solidFill>
              </a:rPr>
              <a:t>lakes freeze and thaw</a:t>
            </a:r>
          </a:p>
          <a:p>
            <a:pPr algn="l"/>
            <a:r>
              <a:rPr lang="en-US" sz="7200" dirty="0" smtClean="0">
                <a:solidFill>
                  <a:schemeClr val="tx1"/>
                </a:solidFill>
              </a:rPr>
              <a:t>trees bud in the spring</a:t>
            </a:r>
          </a:p>
          <a:p>
            <a:pPr algn="l"/>
            <a:r>
              <a:rPr lang="en-US" sz="7200" dirty="0" smtClean="0">
                <a:solidFill>
                  <a:schemeClr val="tx1"/>
                </a:solidFill>
              </a:rPr>
              <a:t>changing temperatures and precipitation cause extreme events that affect water </a:t>
            </a:r>
            <a:r>
              <a:rPr lang="en-US" sz="7200" dirty="0" smtClean="0">
                <a:solidFill>
                  <a:schemeClr val="tx1"/>
                </a:solidFill>
              </a:rPr>
              <a:t>resources</a:t>
            </a:r>
          </a:p>
          <a:p>
            <a:pPr algn="l"/>
            <a:endParaRPr lang="en-US" sz="5600" dirty="0" smtClean="0">
              <a:solidFill>
                <a:schemeClr val="tx1"/>
              </a:solidFill>
            </a:endParaRPr>
          </a:p>
          <a:p>
            <a:pPr algn="r"/>
            <a:r>
              <a:rPr lang="en-US" sz="7200" dirty="0" smtClean="0">
                <a:solidFill>
                  <a:schemeClr val="tx1"/>
                </a:solidFill>
              </a:rPr>
              <a:t>As the climate changes, some species will adapt by:</a:t>
            </a:r>
          </a:p>
          <a:p>
            <a:pPr algn="r"/>
            <a:r>
              <a:rPr lang="en-US" sz="7200" dirty="0" smtClean="0">
                <a:solidFill>
                  <a:schemeClr val="tx1"/>
                </a:solidFill>
              </a:rPr>
              <a:t>migrating to new locations</a:t>
            </a:r>
          </a:p>
          <a:p>
            <a:pPr algn="r"/>
            <a:r>
              <a:rPr lang="en-US" sz="7200" dirty="0" smtClean="0">
                <a:solidFill>
                  <a:schemeClr val="tx1"/>
                </a:solidFill>
              </a:rPr>
              <a:t>changing their breeding seasons</a:t>
            </a:r>
          </a:p>
          <a:p>
            <a:pPr algn="r"/>
            <a:r>
              <a:rPr lang="en-US" sz="7200" dirty="0" smtClean="0">
                <a:solidFill>
                  <a:schemeClr val="tx1"/>
                </a:solidFill>
              </a:rPr>
              <a:t>seeking new food sources</a:t>
            </a:r>
          </a:p>
          <a:p>
            <a:pPr algn="l"/>
            <a:endParaRPr lang="en-US" sz="5600" dirty="0" smtClean="0">
              <a:solidFill>
                <a:schemeClr val="tx1"/>
              </a:solidFill>
            </a:endParaRPr>
          </a:p>
          <a:p>
            <a:pPr algn="l"/>
            <a:endParaRPr lang="en-US" sz="5600" dirty="0" smtClean="0">
              <a:solidFill>
                <a:schemeClr val="tx1"/>
              </a:solidFill>
            </a:endParaRPr>
          </a:p>
          <a:p>
            <a:pPr algn="l"/>
            <a:endParaRPr lang="en-US" sz="5600" dirty="0" smtClean="0">
              <a:solidFill>
                <a:schemeClr val="tx1"/>
              </a:solidFill>
            </a:endParaRPr>
          </a:p>
          <a:p>
            <a:pPr algn="l"/>
            <a:endParaRPr lang="en-US" sz="3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0" dirty="0" smtClean="0">
                <a:effectLst>
                  <a:outerShdw blurRad="38100" dist="38100" dir="2700000" algn="tl">
                    <a:srgbClr val="000000">
                      <a:alpha val="43137"/>
                    </a:srgbClr>
                  </a:outerShdw>
                </a:effectLst>
              </a:rPr>
              <a:t>Large</a:t>
            </a:r>
            <a:r>
              <a:rPr lang="en-US" b="0" dirty="0" smtClean="0"/>
              <a:t> </a:t>
            </a:r>
            <a:r>
              <a:rPr lang="en-US" b="0" dirty="0" smtClean="0">
                <a:effectLst>
                  <a:outerShdw blurRad="38100" dist="38100" dir="2700000" algn="tl">
                    <a:srgbClr val="000000">
                      <a:alpha val="43137"/>
                    </a:srgbClr>
                  </a:outerShdw>
                </a:effectLst>
              </a:rPr>
              <a:t>scale</a:t>
            </a:r>
            <a:r>
              <a:rPr lang="en-US" b="0" dirty="0" smtClean="0"/>
              <a:t> </a:t>
            </a:r>
            <a:r>
              <a:rPr lang="en-US" b="0" dirty="0" smtClean="0">
                <a:effectLst>
                  <a:outerShdw blurRad="38100" dist="38100" dir="2700000" algn="tl">
                    <a:srgbClr val="000000">
                      <a:alpha val="43137"/>
                    </a:srgbClr>
                  </a:outerShdw>
                </a:effectLst>
              </a:rPr>
              <a:t>conflict</a:t>
            </a:r>
            <a:r>
              <a:rPr lang="en-US" b="0" dirty="0" smtClean="0"/>
              <a:t> </a:t>
            </a:r>
            <a:r>
              <a:rPr lang="en-US" b="0" dirty="0" smtClean="0">
                <a:effectLst>
                  <a:outerShdw blurRad="38100" dist="38100" dir="2700000" algn="tl">
                    <a:srgbClr val="000000">
                      <a:alpha val="43137"/>
                    </a:srgbClr>
                  </a:outerShdw>
                </a:effectLst>
              </a:rPr>
              <a:t>and</a:t>
            </a:r>
            <a:r>
              <a:rPr lang="en-US" b="0" dirty="0" smtClean="0"/>
              <a:t> </a:t>
            </a:r>
            <a:r>
              <a:rPr lang="en-US" b="0" dirty="0" smtClean="0">
                <a:effectLst>
                  <a:outerShdw blurRad="38100" dist="38100" dir="2700000" algn="tl">
                    <a:srgbClr val="000000">
                      <a:alpha val="43137"/>
                    </a:srgbClr>
                  </a:outerShdw>
                </a:effectLst>
              </a:rPr>
              <a:t>wars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2976" y="3714752"/>
            <a:ext cx="7343772" cy="914400"/>
          </a:xfrm>
        </p:spPr>
        <p:txBody>
          <a:bodyPr>
            <a:normAutofit fontScale="25000" lnSpcReduction="20000"/>
          </a:bodyPr>
          <a:lstStyle/>
          <a:p>
            <a:pPr algn="l" fontAlgn="base"/>
            <a:endParaRPr lang="en-US" sz="4800" dirty="0" smtClean="0">
              <a:solidFill>
                <a:schemeClr val="tx1"/>
              </a:solidFill>
            </a:endParaRPr>
          </a:p>
          <a:p>
            <a:pPr fontAlgn="base"/>
            <a:endParaRPr lang="en-US" sz="7200" dirty="0" smtClean="0"/>
          </a:p>
          <a:p>
            <a:pPr fontAlgn="base"/>
            <a:r>
              <a:rPr lang="en-US" sz="7200" dirty="0" smtClean="0"/>
              <a:t>The</a:t>
            </a:r>
            <a:r>
              <a:rPr lang="en-US" sz="7200" dirty="0" smtClean="0"/>
              <a:t> </a:t>
            </a:r>
            <a:r>
              <a:rPr lang="en-US" sz="7200" b="1" dirty="0" smtClean="0"/>
              <a:t>Syrian Civil War</a:t>
            </a:r>
            <a:r>
              <a:rPr lang="en-US" sz="7200" dirty="0" smtClean="0"/>
              <a:t> </a:t>
            </a:r>
            <a:r>
              <a:rPr lang="en-US" sz="7200" dirty="0" smtClean="0"/>
              <a:t> </a:t>
            </a:r>
            <a:r>
              <a:rPr lang="en-US" sz="7200" dirty="0" smtClean="0"/>
              <a:t>is an ongoing multi-sided armed </a:t>
            </a:r>
            <a:r>
              <a:rPr lang="en-US" sz="7200" dirty="0" smtClean="0"/>
              <a:t>conflict</a:t>
            </a:r>
            <a:r>
              <a:rPr lang="en-US" sz="7200" dirty="0" smtClean="0"/>
              <a:t> i</a:t>
            </a:r>
            <a:r>
              <a:rPr lang="en-US" sz="7200" dirty="0" smtClean="0"/>
              <a:t>n</a:t>
            </a:r>
            <a:r>
              <a:rPr lang="en-US" sz="7200" dirty="0" smtClean="0"/>
              <a:t> Syria fought primarily between the government of President </a:t>
            </a:r>
            <a:r>
              <a:rPr lang="en-US" sz="7200" dirty="0" smtClean="0"/>
              <a:t>Bashar</a:t>
            </a:r>
            <a:r>
              <a:rPr lang="en-US" sz="7200" dirty="0" smtClean="0"/>
              <a:t> </a:t>
            </a:r>
            <a:r>
              <a:rPr lang="en-US" sz="7200" dirty="0" smtClean="0"/>
              <a:t>al-Assad, </a:t>
            </a:r>
            <a:r>
              <a:rPr lang="en-US" sz="7200" dirty="0" smtClean="0"/>
              <a:t>along with its allies, and various forces opposing the </a:t>
            </a:r>
            <a:r>
              <a:rPr lang="en-US" sz="7200" dirty="0" smtClean="0"/>
              <a:t>government.The</a:t>
            </a:r>
            <a:r>
              <a:rPr lang="en-US" sz="7200" dirty="0" smtClean="0"/>
              <a:t> </a:t>
            </a:r>
            <a:r>
              <a:rPr lang="en-US" sz="7200" dirty="0" smtClean="0"/>
              <a:t>unrest in Syria, part of a wider wave of 2011 Arab </a:t>
            </a:r>
            <a:r>
              <a:rPr lang="en-US" sz="7200" dirty="0" smtClean="0"/>
              <a:t>Spring</a:t>
            </a:r>
            <a:r>
              <a:rPr lang="en-US" sz="7200" dirty="0" smtClean="0"/>
              <a:t> </a:t>
            </a:r>
            <a:r>
              <a:rPr lang="en-US" sz="7200" dirty="0" smtClean="0"/>
              <a:t>protests</a:t>
            </a:r>
            <a:r>
              <a:rPr lang="en-US" sz="7200" dirty="0" smtClean="0"/>
              <a:t>, grew out of discontent with the Assad government and escalated to an armed conflict after protests calling for his removal were violently suppressed.</a:t>
            </a:r>
            <a:endParaRPr lang="en-US" sz="7200" b="1" dirty="0" smtClean="0"/>
          </a:p>
          <a:p>
            <a:pPr algn="l" fontAlgn="base"/>
            <a:endParaRPr lang="en-US" sz="1800" dirty="0" smtClean="0">
              <a:solidFill>
                <a:schemeClr val="tx1"/>
              </a:solidFill>
            </a:endParaRPr>
          </a:p>
        </p:txBody>
      </p:sp>
      <p:sp>
        <p:nvSpPr>
          <p:cNvPr id="5" name="Rectangle 4"/>
          <p:cNvSpPr/>
          <p:nvPr/>
        </p:nvSpPr>
        <p:spPr>
          <a:xfrm>
            <a:off x="1285852" y="1928802"/>
            <a:ext cx="7500990" cy="2369880"/>
          </a:xfrm>
          <a:prstGeom prst="rect">
            <a:avLst/>
          </a:prstGeom>
        </p:spPr>
        <p:txBody>
          <a:bodyPr wrap="square">
            <a:spAutoFit/>
          </a:bodyPr>
          <a:lstStyle/>
          <a:p>
            <a:pPr fontAlgn="base"/>
            <a:r>
              <a:rPr lang="en-US" sz="1400" i="1" dirty="0" smtClean="0">
                <a:solidFill>
                  <a:schemeClr val="tx1"/>
                </a:solidFill>
              </a:rPr>
              <a:t>Peace research concentrates on the question of violence. In particular, it has come to focus on violence on societal conflicts.” </a:t>
            </a:r>
            <a:r>
              <a:rPr lang="en-US" sz="1400" i="1" dirty="0" smtClean="0">
                <a:solidFill>
                  <a:schemeClr val="tx1"/>
                </a:solidFill>
              </a:rPr>
              <a:t>Wallensteen</a:t>
            </a:r>
            <a:r>
              <a:rPr lang="en-US" sz="1400" i="1" dirty="0" smtClean="0">
                <a:solidFill>
                  <a:schemeClr val="tx1"/>
                </a:solidFill>
              </a:rPr>
              <a:t>, 1988.</a:t>
            </a:r>
          </a:p>
          <a:p>
            <a:pPr fontAlgn="base"/>
            <a:endParaRPr lang="en-US" dirty="0" smtClean="0">
              <a:solidFill>
                <a:schemeClr val="tx1"/>
              </a:solidFill>
            </a:endParaRPr>
          </a:p>
          <a:p>
            <a:pPr fontAlgn="base"/>
            <a:r>
              <a:rPr lang="en-US" sz="1200" dirty="0" smtClean="0">
                <a:solidFill>
                  <a:schemeClr val="tx1"/>
                </a:solidFill>
              </a:rPr>
              <a:t>A conflict can be described as one of three:</a:t>
            </a:r>
          </a:p>
          <a:p>
            <a:pPr fontAlgn="base"/>
            <a:endParaRPr lang="en-US" sz="1200" dirty="0" smtClean="0">
              <a:solidFill>
                <a:schemeClr val="tx1"/>
              </a:solidFill>
            </a:endParaRPr>
          </a:p>
          <a:p>
            <a:pPr fontAlgn="base"/>
            <a:r>
              <a:rPr lang="en-US" sz="1200" dirty="0" smtClean="0">
                <a:solidFill>
                  <a:schemeClr val="tx1"/>
                </a:solidFill>
              </a:rPr>
              <a:t>1.a fight; battle; struggle.</a:t>
            </a:r>
          </a:p>
          <a:p>
            <a:pPr fontAlgn="base"/>
            <a:endParaRPr lang="en-US" sz="1200" dirty="0" smtClean="0">
              <a:solidFill>
                <a:schemeClr val="tx1"/>
              </a:solidFill>
            </a:endParaRPr>
          </a:p>
          <a:p>
            <a:pPr fontAlgn="base"/>
            <a:r>
              <a:rPr lang="en-US" sz="1200" dirty="0" smtClean="0">
                <a:solidFill>
                  <a:schemeClr val="tx1"/>
                </a:solidFill>
              </a:rPr>
              <a:t>2.sharp disagreement or opposition, as of interests, ideas, etc.</a:t>
            </a:r>
          </a:p>
          <a:p>
            <a:pPr fontAlgn="base"/>
            <a:endParaRPr lang="en-US" sz="1200" dirty="0" smtClean="0">
              <a:solidFill>
                <a:schemeClr val="tx1"/>
              </a:solidFill>
            </a:endParaRPr>
          </a:p>
          <a:p>
            <a:pPr fontAlgn="base"/>
            <a:r>
              <a:rPr lang="en-US" sz="1200" dirty="0" smtClean="0">
                <a:solidFill>
                  <a:schemeClr val="tx1"/>
                </a:solidFill>
              </a:rPr>
              <a:t>3. emotional disturbance resulting from a clash of impulses in a person.</a:t>
            </a:r>
          </a:p>
          <a:p>
            <a:pPr fontAlgn="base"/>
            <a:endParaRPr lang="en-US"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t>Religious </a:t>
            </a:r>
            <a:r>
              <a:rPr lang="en-US" b="0" dirty="0" smtClean="0">
                <a:effectLst>
                  <a:outerShdw blurRad="38100" dist="38100" dir="2700000" algn="tl">
                    <a:srgbClr val="000000">
                      <a:alpha val="43137"/>
                    </a:srgbClr>
                  </a:outerShdw>
                </a:effectLst>
              </a:rPr>
              <a:t>conflicts</a:t>
            </a:r>
            <a:endParaRPr lang="en-US" b="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25000" lnSpcReduction="20000"/>
          </a:bodyPr>
          <a:lstStyle/>
          <a:p>
            <a:pPr algn="ctr"/>
            <a:r>
              <a:rPr lang="en-US" sz="6400" dirty="0" smtClean="0"/>
              <a:t> </a:t>
            </a:r>
            <a:endParaRPr lang="en-US" sz="6400" dirty="0" smtClean="0"/>
          </a:p>
          <a:p>
            <a:pPr algn="ctr"/>
            <a:r>
              <a:rPr lang="en-US" sz="6400" dirty="0" smtClean="0"/>
              <a:t> Judaism versus </a:t>
            </a:r>
            <a:r>
              <a:rPr lang="en-US" sz="6400" dirty="0" smtClean="0"/>
              <a:t>Islam</a:t>
            </a:r>
          </a:p>
          <a:p>
            <a:pPr fontAlgn="base"/>
            <a:endParaRPr lang="en-US" sz="1400" dirty="0" smtClean="0"/>
          </a:p>
          <a:p>
            <a:pPr fontAlgn="base"/>
            <a:r>
              <a:rPr lang="en-US" sz="7200" dirty="0" smtClean="0"/>
              <a:t>Conflict</a:t>
            </a:r>
            <a:r>
              <a:rPr lang="en-US" sz="7200" dirty="0" smtClean="0"/>
              <a:t>, in which the Jews as a religious group were involved, in this part of the world, goes back more than 3,000 years, and is historically documented in the Jewish and Christian Old Testaments, among other records.</a:t>
            </a:r>
          </a:p>
          <a:p>
            <a:pPr fontAlgn="base"/>
            <a:r>
              <a:rPr lang="en-US" sz="7200" dirty="0" smtClean="0"/>
              <a:t>History reveals that this conflict among these Semite neighbors in the Middle East has had at its heart the overemphasis of religious differences between Islam and Judaism.  Even though, until the advent of the modern country of Israel as a de jure Jewish nation in 1948, the Jews, as many other religions, had not escaped conflict and violence throughout the world from other sources as well.  The establishment of Israel, however, focused back – for the first time in centuries – their conflict almost exclusively in the Middle East.</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t> </a:t>
            </a:r>
            <a:r>
              <a:rPr lang="en-US" b="0" dirty="0" smtClean="0">
                <a:effectLst>
                  <a:outerShdw blurRad="38100" dist="38100" dir="2700000" algn="tl">
                    <a:srgbClr val="000000">
                      <a:alpha val="43137"/>
                    </a:srgbClr>
                  </a:outerShdw>
                </a:effectLst>
              </a:rPr>
              <a:t>Poverty</a:t>
            </a:r>
            <a:r>
              <a:rPr lang="en-US" b="0" dirty="0" smtClean="0"/>
              <a:t> </a:t>
            </a:r>
            <a:endParaRPr lang="en-US" dirty="0"/>
          </a:p>
        </p:txBody>
      </p:sp>
      <p:sp>
        <p:nvSpPr>
          <p:cNvPr id="3" name="Subtitle 2"/>
          <p:cNvSpPr>
            <a:spLocks noGrp="1"/>
          </p:cNvSpPr>
          <p:nvPr>
            <p:ph type="subTitle" idx="1"/>
          </p:nvPr>
        </p:nvSpPr>
        <p:spPr/>
        <p:txBody>
          <a:bodyPr>
            <a:normAutofit fontScale="25000" lnSpcReduction="20000"/>
          </a:bodyPr>
          <a:lstStyle/>
          <a:p>
            <a:r>
              <a:rPr lang="en-US" sz="4800" b="1" dirty="0" smtClean="0"/>
              <a:t>Quick Facts on Global </a:t>
            </a:r>
            <a:r>
              <a:rPr lang="en-US" sz="4800" b="1" dirty="0" smtClean="0"/>
              <a:t>Poverty:</a:t>
            </a:r>
            <a:endParaRPr lang="en-US" sz="4800" dirty="0" smtClean="0"/>
          </a:p>
          <a:p>
            <a:r>
              <a:rPr lang="en-US" sz="5600" dirty="0" smtClean="0"/>
              <a:t>According to UNICEF, around 22,000 children die each day due to poverty. Hunger, lack of sanitation and access to clean water and lack of resources for proper health care are the main reasons.</a:t>
            </a:r>
          </a:p>
          <a:p>
            <a:r>
              <a:rPr lang="en-US" sz="5600" dirty="0" smtClean="0"/>
              <a:t>Back in 2011, 165 million children were stunted due to malnutrition.</a:t>
            </a:r>
          </a:p>
          <a:p>
            <a:r>
              <a:rPr lang="en-US" sz="5600" dirty="0" smtClean="0"/>
              <a:t>Around 1 billion people welcomed the 21</a:t>
            </a:r>
            <a:r>
              <a:rPr lang="en-US" sz="5600" baseline="30000" dirty="0" smtClean="0"/>
              <a:t>st</a:t>
            </a:r>
            <a:r>
              <a:rPr lang="en-US" sz="5600" dirty="0" smtClean="0"/>
              <a:t> century not knowing how to read and write.</a:t>
            </a:r>
          </a:p>
          <a:p>
            <a:r>
              <a:rPr lang="en-US" sz="5600" dirty="0" smtClean="0"/>
              <a:t>Infectious diseases continue to cause the deaths of the poor people around the world. Diarrhea causes the death of 1.8 million children each year</a:t>
            </a:r>
            <a:r>
              <a:rPr lang="en-US" sz="5600" dirty="0" smtClean="0"/>
              <a:t>.</a:t>
            </a:r>
          </a:p>
          <a:p>
            <a:pPr algn="ctr"/>
            <a:endParaRPr lang="en-US" sz="6400" dirty="0" smtClean="0"/>
          </a:p>
          <a:p>
            <a:pPr algn="ctr"/>
            <a:r>
              <a:rPr lang="en-US" sz="6400" dirty="0" smtClean="0"/>
              <a:t>Ending </a:t>
            </a:r>
            <a:r>
              <a:rPr lang="en-US" sz="6400" dirty="0" smtClean="0"/>
              <a:t>Poverty</a:t>
            </a:r>
          </a:p>
          <a:p>
            <a:pPr algn="ctr"/>
            <a:endParaRPr lang="en-US" sz="6400" dirty="0" smtClean="0"/>
          </a:p>
          <a:p>
            <a:r>
              <a:rPr lang="en-US" sz="6400" dirty="0" smtClean="0"/>
              <a:t>1.Bring </a:t>
            </a:r>
            <a:r>
              <a:rPr lang="en-US" sz="6400" dirty="0" smtClean="0"/>
              <a:t>education to the extremely poor to enable them to have better jobs.</a:t>
            </a:r>
          </a:p>
          <a:p>
            <a:r>
              <a:rPr lang="en-US" sz="6400" dirty="0" smtClean="0"/>
              <a:t>2.Give </a:t>
            </a:r>
            <a:r>
              <a:rPr lang="en-US" sz="6400" dirty="0" smtClean="0"/>
              <a:t>them Health Care to improve their physical conditions and make them more competitive.</a:t>
            </a:r>
          </a:p>
          <a:p>
            <a:r>
              <a:rPr lang="en-US" sz="6400" dirty="0" smtClean="0"/>
              <a:t>3.Use </a:t>
            </a:r>
            <a:r>
              <a:rPr lang="en-US" sz="6400" dirty="0" smtClean="0"/>
              <a:t>the budget allocated for War and Weapons to stop Global Hunger.</a:t>
            </a:r>
          </a:p>
          <a:p>
            <a:r>
              <a:rPr lang="en-US" sz="6400" dirty="0" smtClean="0"/>
              <a:t>4.Governments </a:t>
            </a:r>
            <a:r>
              <a:rPr lang="en-US" sz="6400" dirty="0" smtClean="0"/>
              <a:t>should invest in programs and projects that will be beneficial to improving the lives of the poor – to open opportunities for them to lift themselves out of poverty. More schools, better sanitation, a cleaner environment and more income opportunities.</a:t>
            </a:r>
          </a:p>
          <a:p>
            <a:r>
              <a:rPr lang="en-US" sz="6400" dirty="0" smtClean="0"/>
              <a:t>5.Give </a:t>
            </a:r>
            <a:r>
              <a:rPr lang="en-US" sz="6400" dirty="0" smtClean="0"/>
              <a:t>people living without electricity access to renewable energy.</a:t>
            </a:r>
          </a:p>
          <a:p>
            <a:r>
              <a:rPr lang="en-US" sz="1400" dirty="0" smtClean="0"/>
              <a:t/>
            </a:r>
            <a:br>
              <a:rPr lang="en-US" sz="1400" dirty="0" smtClean="0"/>
            </a:br>
            <a:endParaRPr lang="en-US" sz="5000" dirty="0" smtClean="0"/>
          </a:p>
          <a:p>
            <a:endParaRPr lang="en-US" sz="5000" dirty="0" smtClean="0"/>
          </a:p>
          <a:p>
            <a:endParaRPr lang="en-US" sz="5000" dirty="0" smtClean="0"/>
          </a:p>
          <a:p>
            <a:pPr algn="ctr"/>
            <a:endParaRPr lang="en-US" dirty="0" smtClean="0"/>
          </a:p>
          <a:p>
            <a:endParaRPr lang="en-US" dirty="0" smtClean="0"/>
          </a:p>
          <a:p>
            <a:pPr algn="ctr"/>
            <a:endParaRPr lang="en-US" dirty="0" smtClean="0"/>
          </a:p>
          <a:p>
            <a:pPr algn="l"/>
            <a:endParaRPr lang="en-US" dirty="0">
              <a:solidFill>
                <a:schemeClr val="tx1"/>
              </a:solidFill>
            </a:endParaRPr>
          </a:p>
        </p:txBody>
      </p:sp>
      <p:sp>
        <p:nvSpPr>
          <p:cNvPr id="4" name="Rectangle 3"/>
          <p:cNvSpPr/>
          <p:nvPr/>
        </p:nvSpPr>
        <p:spPr>
          <a:xfrm>
            <a:off x="2286000" y="1028343"/>
            <a:ext cx="4572000" cy="646331"/>
          </a:xfrm>
          <a:prstGeom prst="rect">
            <a:avLst/>
          </a:prstGeom>
        </p:spPr>
        <p:txBody>
          <a:bodyPr>
            <a:spAutoFit/>
          </a:bodyPr>
          <a:lstStyle/>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t>Lack of </a:t>
            </a:r>
            <a:r>
              <a:rPr lang="en-US" b="0" dirty="0" smtClean="0"/>
              <a:t>education</a:t>
            </a:r>
            <a:endParaRPr lang="en-US" b="0" dirty="0">
              <a:effectLst/>
            </a:endParaRPr>
          </a:p>
        </p:txBody>
      </p:sp>
      <p:sp>
        <p:nvSpPr>
          <p:cNvPr id="3" name="Subtitle 2"/>
          <p:cNvSpPr>
            <a:spLocks noGrp="1"/>
          </p:cNvSpPr>
          <p:nvPr>
            <p:ph type="subTitle" idx="1"/>
          </p:nvPr>
        </p:nvSpPr>
        <p:spPr/>
        <p:txBody>
          <a:bodyPr>
            <a:noAutofit/>
          </a:bodyPr>
          <a:lstStyle/>
          <a:p>
            <a:r>
              <a:rPr lang="en-US" sz="2800" dirty="0" smtClean="0">
                <a:latin typeface="Calibri" pitchFamily="34" charset="0"/>
              </a:rPr>
              <a:t>Today, education remains an inaccessible right for millions of children around the world. More than 72 million children of primary education age are not in school and 759 million adults are illiterate and do not have the awareness necessary to improve both their living conditions and those of their children.</a:t>
            </a:r>
            <a:endParaRPr lang="en-US" sz="28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0" dirty="0" smtClean="0"/>
              <a:t>Food and water </a:t>
            </a:r>
            <a:r>
              <a:rPr lang="en-US" b="0" dirty="0" smtClean="0"/>
              <a:t>security</a:t>
            </a:r>
            <a:endParaRPr lang="en-US" dirty="0"/>
          </a:p>
        </p:txBody>
      </p:sp>
      <p:sp>
        <p:nvSpPr>
          <p:cNvPr id="3" name="Subtitle 2"/>
          <p:cNvSpPr>
            <a:spLocks noGrp="1"/>
          </p:cNvSpPr>
          <p:nvPr>
            <p:ph type="subTitle" idx="1"/>
          </p:nvPr>
        </p:nvSpPr>
        <p:spPr/>
        <p:txBody>
          <a:bodyPr>
            <a:noAutofit/>
          </a:bodyPr>
          <a:lstStyle/>
          <a:p>
            <a:r>
              <a:rPr lang="en-US" sz="2000" dirty="0" smtClean="0">
                <a:latin typeface="Calibri" pitchFamily="34" charset="0"/>
              </a:rPr>
              <a:t>Water Security issues are a sign of our continued and harmful </a:t>
            </a:r>
            <a:r>
              <a:rPr lang="en-US" sz="2000" dirty="0" smtClean="0">
                <a:latin typeface="Calibri" pitchFamily="34" charset="0"/>
              </a:rPr>
              <a:t>Anthropocene</a:t>
            </a:r>
            <a:r>
              <a:rPr lang="en-US" sz="2000" dirty="0" smtClean="0">
                <a:latin typeface="Calibri" pitchFamily="34" charset="0"/>
              </a:rPr>
              <a:t>. Amid other global issues such as climate change, food security and wellbeing that are driving communities to relook into production and consumption patterns, analysis of water related practices stands crucial. There is a greatly heightened sense of awareness amongst politicians, policymakers, researchers and the general public that water security is a new and emerging threat. Just in the past few years, a number of high-level meetings involving the world’s leaders and thinkers have focused on water security. This project directly responds to the growing concerns around water security and food security worldwide. It addresses issues related to the likelihood of conflict and war over shared water resources, on the continuing availability of water resources to produce sufficient food for 9-10 billion </a:t>
            </a:r>
            <a:r>
              <a:rPr lang="en-US" sz="2000" dirty="0" smtClean="0">
                <a:latin typeface="Calibri" pitchFamily="34" charset="0"/>
              </a:rPr>
              <a:t>people.</a:t>
            </a:r>
            <a:r>
              <a:rPr lang="en-US" sz="2000" dirty="0" smtClean="0">
                <a:latin typeface="Calibri" pitchFamily="34" charset="0"/>
              </a:rPr>
              <a:t> </a:t>
            </a:r>
            <a:endParaRPr lang="en-US" sz="2000" dirty="0">
              <a:solidFill>
                <a:schemeClr val="tx1"/>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TotalTime>
  <Words>769</Words>
  <Application>Microsoft Office PowerPoint</Application>
  <PresentationFormat>On-screen Show (4:3)</PresentationFormat>
  <Paragraphs>86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PROJECT</vt:lpstr>
      <vt:lpstr>Earth</vt:lpstr>
      <vt:lpstr>Most critical problems in the world</vt:lpstr>
      <vt:lpstr>Climate change and destruction of natural resources </vt:lpstr>
      <vt:lpstr>Large scale conflict and wars</vt:lpstr>
      <vt:lpstr>Religious conflicts</vt:lpstr>
      <vt:lpstr> Poverty </vt:lpstr>
      <vt:lpstr>Lack of education</vt:lpstr>
      <vt:lpstr>Food and water security</vt:lpstr>
      <vt:lpstr>ESSAY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dc:title>
  <dc:creator>user</dc:creator>
  <cp:lastModifiedBy>user</cp:lastModifiedBy>
  <cp:revision>9</cp:revision>
  <dcterms:created xsi:type="dcterms:W3CDTF">2017-05-30T18:52:37Z</dcterms:created>
  <dcterms:modified xsi:type="dcterms:W3CDTF">2017-05-30T20:16:50Z</dcterms:modified>
</cp:coreProperties>
</file>