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7" r:id="rId3"/>
    <p:sldId id="258" r:id="rId4"/>
    <p:sldId id="259" r:id="rId5"/>
    <p:sldId id="260" r:id="rId6"/>
    <p:sldId id="261" r:id="rId7"/>
    <p:sldId id="265"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6" autoAdjust="0"/>
    <p:restoredTop sz="94660"/>
  </p:normalViewPr>
  <p:slideViewPr>
    <p:cSldViewPr>
      <p:cViewPr varScale="1">
        <p:scale>
          <a:sx n="103" d="100"/>
          <a:sy n="103" d="100"/>
        </p:scale>
        <p:origin x="-2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40AE072-4878-4CB8-A696-022E27FD2F2B}" type="datetimeFigureOut">
              <a:rPr lang="en-US" smtClean="0"/>
              <a:pPr/>
              <a:t>4/17/2016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0C29841-AF69-4926-8AA2-7A7FA9E220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0AE072-4878-4CB8-A696-022E27FD2F2B}" type="datetimeFigureOut">
              <a:rPr lang="en-US" smtClean="0"/>
              <a:pPr/>
              <a:t>4/17/2016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C29841-AF69-4926-8AA2-7A7FA9E220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0AE072-4878-4CB8-A696-022E27FD2F2B}" type="datetimeFigureOut">
              <a:rPr lang="en-US" smtClean="0"/>
              <a:pPr/>
              <a:t>4/17/2016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C29841-AF69-4926-8AA2-7A7FA9E220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0AE072-4878-4CB8-A696-022E27FD2F2B}" type="datetimeFigureOut">
              <a:rPr lang="en-US" smtClean="0"/>
              <a:pPr/>
              <a:t>4/17/2016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C29841-AF69-4926-8AA2-7A7FA9E2202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40AE072-4878-4CB8-A696-022E27FD2F2B}" type="datetimeFigureOut">
              <a:rPr lang="en-US" smtClean="0"/>
              <a:pPr/>
              <a:t>4/17/2016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0C29841-AF69-4926-8AA2-7A7FA9E2202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0AE072-4878-4CB8-A696-022E27FD2F2B}" type="datetimeFigureOut">
              <a:rPr lang="en-US" smtClean="0"/>
              <a:pPr/>
              <a:t>4/17/2016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C29841-AF69-4926-8AA2-7A7FA9E2202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0AE072-4878-4CB8-A696-022E27FD2F2B}" type="datetimeFigureOut">
              <a:rPr lang="en-US" smtClean="0"/>
              <a:pPr/>
              <a:t>4/17/2016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0C29841-AF69-4926-8AA2-7A7FA9E220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40AE072-4878-4CB8-A696-022E27FD2F2B}" type="datetimeFigureOut">
              <a:rPr lang="en-US" smtClean="0"/>
              <a:pPr/>
              <a:t>4/17/2016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0C29841-AF69-4926-8AA2-7A7FA9E2202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40AE072-4878-4CB8-A696-022E27FD2F2B}" type="datetimeFigureOut">
              <a:rPr lang="en-US" smtClean="0"/>
              <a:pPr/>
              <a:t>4/17/2016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0C29841-AF69-4926-8AA2-7A7FA9E220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40AE072-4878-4CB8-A696-022E27FD2F2B}" type="datetimeFigureOut">
              <a:rPr lang="en-US" smtClean="0"/>
              <a:pPr/>
              <a:t>4/17/2016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0C29841-AF69-4926-8AA2-7A7FA9E220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40AE072-4878-4CB8-A696-022E27FD2F2B}" type="datetimeFigureOut">
              <a:rPr lang="en-US" smtClean="0"/>
              <a:pPr/>
              <a:t>4/17/2016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0C29841-AF69-4926-8AA2-7A7FA9E2202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40AE072-4878-4CB8-A696-022E27FD2F2B}" type="datetimeFigureOut">
              <a:rPr lang="en-US" smtClean="0"/>
              <a:pPr/>
              <a:t>4/17/2016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0C29841-AF69-4926-8AA2-7A7FA9E220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1829761"/>
          </a:xfrm>
        </p:spPr>
        <p:txBody>
          <a:bodyPr/>
          <a:lstStyle/>
          <a:p>
            <a:r>
              <a:rPr lang="en-US" dirty="0" err="1" smtClean="0"/>
              <a:t>Tema</a:t>
            </a:r>
            <a:r>
              <a:rPr lang="en-US" dirty="0" smtClean="0"/>
              <a:t>: </a:t>
            </a:r>
            <a:r>
              <a:rPr lang="en-US" dirty="0" err="1" smtClean="0"/>
              <a:t>Sistemet</a:t>
            </a:r>
            <a:r>
              <a:rPr lang="en-US" dirty="0" smtClean="0"/>
              <a:t> e  </a:t>
            </a:r>
            <a:r>
              <a:rPr lang="en-US" dirty="0" err="1" smtClean="0"/>
              <a:t>numerimit</a:t>
            </a:r>
            <a:endParaRPr lang="en-US" dirty="0"/>
          </a:p>
        </p:txBody>
      </p:sp>
      <p:sp>
        <p:nvSpPr>
          <p:cNvPr id="3" name="Subtitle 2"/>
          <p:cNvSpPr>
            <a:spLocks noGrp="1"/>
          </p:cNvSpPr>
          <p:nvPr>
            <p:ph type="subTitle" idx="1"/>
          </p:nvPr>
        </p:nvSpPr>
        <p:spPr>
          <a:xfrm>
            <a:off x="685800" y="2743200"/>
            <a:ext cx="7772400" cy="1199704"/>
          </a:xfrm>
        </p:spPr>
        <p:txBody>
          <a:bodyPr>
            <a:normAutofit/>
          </a:bodyPr>
          <a:lstStyle/>
          <a:p>
            <a:r>
              <a:rPr lang="en-US" dirty="0" err="1" smtClean="0"/>
              <a:t>Punuan:Atea</a:t>
            </a:r>
            <a:r>
              <a:rPr lang="en-US" dirty="0" smtClean="0"/>
              <a:t> </a:t>
            </a:r>
            <a:r>
              <a:rPr lang="en-US" dirty="0" err="1" smtClean="0"/>
              <a:t>Avdyli,A</a:t>
            </a:r>
            <a:r>
              <a:rPr lang="en-US" b="1" dirty="0" err="1" smtClean="0"/>
              <a:t>nja</a:t>
            </a:r>
            <a:r>
              <a:rPr lang="en-US" dirty="0" smtClean="0"/>
              <a:t> </a:t>
            </a:r>
            <a:r>
              <a:rPr lang="en-US" dirty="0" err="1" smtClean="0"/>
              <a:t>Llulla</a:t>
            </a:r>
            <a:r>
              <a:rPr lang="en-US" b="1" dirty="0" err="1" smtClean="0"/>
              <a:t>,</a:t>
            </a:r>
            <a:r>
              <a:rPr lang="en-US" dirty="0" err="1" smtClean="0"/>
              <a:t>Neida</a:t>
            </a:r>
            <a:r>
              <a:rPr lang="en-US" dirty="0" smtClean="0"/>
              <a:t> </a:t>
            </a:r>
            <a:r>
              <a:rPr lang="en-US" dirty="0" err="1" smtClean="0"/>
              <a:t>dhe</a:t>
            </a:r>
            <a:r>
              <a:rPr lang="en-US" dirty="0" smtClean="0"/>
              <a:t> </a:t>
            </a:r>
            <a:r>
              <a:rPr lang="en-US" dirty="0" err="1" smtClean="0"/>
              <a:t>Katerina</a:t>
            </a:r>
            <a:r>
              <a:rPr lang="en-US" dirty="0" smtClean="0"/>
              <a:t> </a:t>
            </a:r>
            <a:r>
              <a:rPr lang="en-US" dirty="0" err="1" smtClean="0"/>
              <a:t>Besho</a:t>
            </a:r>
            <a:r>
              <a:rPr lang="en-US" dirty="0" smtClean="0"/>
              <a:t>, </a:t>
            </a:r>
            <a:r>
              <a:rPr lang="en-US" dirty="0" err="1" smtClean="0"/>
              <a:t>Euxhenio</a:t>
            </a:r>
            <a:r>
              <a:rPr lang="en-US" dirty="0" smtClean="0"/>
              <a:t> </a:t>
            </a:r>
            <a:r>
              <a:rPr lang="en-US" dirty="0" err="1" smtClean="0"/>
              <a:t>Lahe,Denis</a:t>
            </a:r>
            <a:r>
              <a:rPr lang="en-US" dirty="0" smtClean="0"/>
              <a:t> </a:t>
            </a:r>
            <a:r>
              <a:rPr lang="en-US" dirty="0" err="1" smtClean="0"/>
              <a:t>Xhavara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3581400" cy="4525963"/>
          </a:xfrm>
        </p:spPr>
        <p:txBody>
          <a:bodyPr>
            <a:normAutofit fontScale="92500" lnSpcReduction="10000"/>
          </a:bodyPr>
          <a:lstStyle/>
          <a:p>
            <a:r>
              <a:rPr lang="en-US" dirty="0" err="1">
                <a:latin typeface="Arabic Typesetting" pitchFamily="66" charset="-78"/>
                <a:cs typeface="Arabic Typesetting" pitchFamily="66" charset="-78"/>
              </a:rPr>
              <a:t>Shkurtesa</a:t>
            </a:r>
            <a:r>
              <a:rPr lang="en-US" dirty="0">
                <a:latin typeface="Arabic Typesetting" pitchFamily="66" charset="-78"/>
                <a:cs typeface="Arabic Typesetting" pitchFamily="66" charset="-78"/>
              </a:rPr>
              <a:t> </a:t>
            </a:r>
            <a:r>
              <a:rPr lang="en-US" b="1" dirty="0">
                <a:latin typeface="Arabic Typesetting" pitchFamily="66" charset="-78"/>
                <a:cs typeface="Arabic Typesetting" pitchFamily="66" charset="-78"/>
              </a:rPr>
              <a:t>octal</a:t>
            </a:r>
            <a:r>
              <a:rPr lang="en-US" dirty="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Sistem</a:t>
            </a:r>
            <a:r>
              <a:rPr lang="en-US" dirty="0" smtClean="0">
                <a:latin typeface="Arabic Typesetting" pitchFamily="66" charset="-78"/>
                <a:cs typeface="Arabic Typesetting" pitchFamily="66" charset="-78"/>
              </a:rPr>
              <a:t> </a:t>
            </a:r>
            <a:r>
              <a:rPr lang="en-US" dirty="0" err="1">
                <a:latin typeface="Arabic Typesetting" pitchFamily="66" charset="-78"/>
                <a:cs typeface="Arabic Typesetting" pitchFamily="66" charset="-78"/>
              </a:rPr>
              <a:t>numerik</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apo</a:t>
            </a:r>
            <a:r>
              <a:rPr lang="en-US" dirty="0">
                <a:latin typeface="Arabic Typesetting" pitchFamily="66" charset="-78"/>
                <a:cs typeface="Arabic Typesetting" pitchFamily="66" charset="-78"/>
              </a:rPr>
              <a:t> </a:t>
            </a:r>
            <a:r>
              <a:rPr lang="en-US" b="1" dirty="0" err="1">
                <a:latin typeface="Arabic Typesetting" pitchFamily="66" charset="-78"/>
                <a:cs typeface="Arabic Typesetting" pitchFamily="66" charset="-78"/>
              </a:rPr>
              <a:t>oct</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shkurt</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është</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sistem</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i</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numrave</a:t>
            </a:r>
            <a:r>
              <a:rPr lang="en-US" dirty="0">
                <a:latin typeface="Arabic Typesetting" pitchFamily="66" charset="-78"/>
                <a:cs typeface="Arabic Typesetting" pitchFamily="66" charset="-78"/>
              </a:rPr>
              <a:t> me </a:t>
            </a:r>
            <a:r>
              <a:rPr lang="en-US" dirty="0" err="1" smtClean="0">
                <a:latin typeface="Arabic Typesetting" pitchFamily="66" charset="-78"/>
                <a:cs typeface="Arabic Typesetting" pitchFamily="66" charset="-78"/>
              </a:rPr>
              <a:t>bazë</a:t>
            </a:r>
            <a:r>
              <a:rPr lang="en-US" dirty="0" smtClean="0"/>
              <a:t> </a:t>
            </a:r>
            <a:r>
              <a:rPr lang="en-US" dirty="0" smtClean="0">
                <a:latin typeface="Arabic Typesetting" pitchFamily="66" charset="-78"/>
                <a:cs typeface="Arabic Typesetting" pitchFamily="66" charset="-78"/>
              </a:rPr>
              <a:t>8</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dhe</a:t>
            </a:r>
            <a:r>
              <a:rPr lang="en-US" dirty="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përdor</a:t>
            </a:r>
            <a:r>
              <a:rPr lang="en-US" dirty="0" smtClean="0">
                <a:latin typeface="Arabic Typesetting" pitchFamily="66" charset="-78"/>
                <a:cs typeface="Arabic Typesetting" pitchFamily="66" charset="-78"/>
              </a:rPr>
              <a:t> </a:t>
            </a:r>
            <a:r>
              <a:rPr lang="en-US" dirty="0" err="1">
                <a:latin typeface="Arabic Typesetting" pitchFamily="66" charset="-78"/>
                <a:cs typeface="Arabic Typesetting" pitchFamily="66" charset="-78"/>
              </a:rPr>
              <a:t>numrat</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nga</a:t>
            </a:r>
            <a:r>
              <a:rPr lang="en-US" dirty="0">
                <a:latin typeface="Arabic Typesetting" pitchFamily="66" charset="-78"/>
                <a:cs typeface="Arabic Typesetting" pitchFamily="66" charset="-78"/>
              </a:rPr>
              <a:t> 0-7</a:t>
            </a:r>
            <a:r>
              <a:rPr lang="en-US" dirty="0" smtClean="0">
                <a:latin typeface="Arabic Typesetting" pitchFamily="66" charset="-78"/>
                <a:cs typeface="Arabic Typesetting" pitchFamily="66" charset="-78"/>
              </a:rPr>
              <a:t>.</a:t>
            </a:r>
          </a:p>
          <a:p>
            <a:r>
              <a:rPr lang="en-US" dirty="0" err="1" smtClean="0">
                <a:latin typeface="Arabic Typesetting" pitchFamily="66" charset="-78"/>
                <a:cs typeface="Arabic Typesetting" pitchFamily="66" charset="-78"/>
              </a:rPr>
              <a:t>Numrat</a:t>
            </a:r>
            <a:r>
              <a:rPr lang="en-US" dirty="0" smtClean="0">
                <a:latin typeface="Arabic Typesetting" pitchFamily="66" charset="-78"/>
                <a:cs typeface="Arabic Typesetting" pitchFamily="66" charset="-78"/>
              </a:rPr>
              <a:t> </a:t>
            </a:r>
            <a:r>
              <a:rPr lang="en-US" dirty="0" err="1">
                <a:latin typeface="Arabic Typesetting" pitchFamily="66" charset="-78"/>
                <a:cs typeface="Arabic Typesetting" pitchFamily="66" charset="-78"/>
              </a:rPr>
              <a:t>oktal</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mund</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të</a:t>
            </a:r>
            <a:r>
              <a:rPr lang="en-US" dirty="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formohe</a:t>
            </a:r>
            <a:r>
              <a:rPr lang="en-US" b="1" dirty="0" err="1" smtClean="0"/>
              <a:t>n</a:t>
            </a:r>
            <a:r>
              <a:rPr lang="en-US" dirty="0" smtClean="0">
                <a:latin typeface="Arabic Typesetting" pitchFamily="66" charset="-78"/>
                <a:cs typeface="Arabic Typesetting" pitchFamily="66" charset="-78"/>
              </a:rPr>
              <a:t> </a:t>
            </a:r>
            <a:r>
              <a:rPr lang="en-US" dirty="0" err="1">
                <a:latin typeface="Arabic Typesetting" pitchFamily="66" charset="-78"/>
                <a:cs typeface="Arabic Typesetting" pitchFamily="66" charset="-78"/>
              </a:rPr>
              <a:t>edhe</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nga</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numrat</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binarë</a:t>
            </a:r>
            <a:r>
              <a:rPr lang="en-US" dirty="0">
                <a:latin typeface="Arabic Typesetting" pitchFamily="66" charset="-78"/>
                <a:cs typeface="Arabic Typesetting" pitchFamily="66" charset="-78"/>
              </a:rPr>
              <a:t> duke </a:t>
            </a:r>
            <a:r>
              <a:rPr lang="en-US" dirty="0" err="1">
                <a:latin typeface="Arabic Typesetting" pitchFamily="66" charset="-78"/>
                <a:cs typeface="Arabic Typesetting" pitchFamily="66" charset="-78"/>
              </a:rPr>
              <a:t>i</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grupuar</a:t>
            </a:r>
            <a:r>
              <a:rPr lang="en-US" dirty="0">
                <a:latin typeface="Arabic Typesetting" pitchFamily="66" charset="-78"/>
                <a:cs typeface="Arabic Typesetting" pitchFamily="66" charset="-78"/>
              </a:rPr>
              <a:t> me </a:t>
            </a:r>
            <a:r>
              <a:rPr lang="en-US" dirty="0" err="1">
                <a:latin typeface="Arabic Typesetting" pitchFamily="66" charset="-78"/>
                <a:cs typeface="Arabic Typesetting" pitchFamily="66" charset="-78"/>
              </a:rPr>
              <a:t>nga</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tre</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numra</a:t>
            </a:r>
            <a:r>
              <a:rPr lang="en-US" dirty="0">
                <a:latin typeface="Arabic Typesetting" pitchFamily="66" charset="-78"/>
                <a:cs typeface="Arabic Typesetting" pitchFamily="66" charset="-78"/>
              </a:rPr>
              <a:t> </a:t>
            </a:r>
            <a:r>
              <a:rPr lang="en-US" dirty="0" err="1">
                <a:latin typeface="Arabic Typesetting" pitchFamily="66" charset="-78"/>
                <a:cs typeface="Arabic Typesetting" pitchFamily="66" charset="-78"/>
              </a:rPr>
              <a:t>të</a:t>
            </a:r>
            <a:r>
              <a:rPr lang="en-US" dirty="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njëpasnjëshëm</a:t>
            </a:r>
            <a:r>
              <a:rPr lang="en-US" dirty="0" smtClean="0">
                <a:latin typeface="Arabic Typesetting" pitchFamily="66" charset="-78"/>
                <a:cs typeface="Arabic Typesetting" pitchFamily="66" charset="-78"/>
              </a:rPr>
              <a:t>.</a:t>
            </a:r>
            <a:endParaRPr lang="en-US" dirty="0">
              <a:latin typeface="Arabic Typesetting" pitchFamily="66" charset="-78"/>
              <a:cs typeface="Arabic Typesetting" pitchFamily="66" charset="-78"/>
            </a:endParaRPr>
          </a:p>
        </p:txBody>
      </p:sp>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Wingdings" pitchFamily="2" charset="2"/>
              <a:buChar char="v"/>
            </a:pPr>
            <a:r>
              <a:rPr lang="en-US" b="0" dirty="0" err="1" smtClean="0"/>
              <a:t>Sistemi</a:t>
            </a:r>
            <a:r>
              <a:rPr lang="en-US" b="0" dirty="0" smtClean="0"/>
              <a:t> </a:t>
            </a:r>
            <a:r>
              <a:rPr lang="en-US" dirty="0" err="1" smtClean="0"/>
              <a:t>numerik</a:t>
            </a:r>
            <a:r>
              <a:rPr lang="en-US" b="0" dirty="0" smtClean="0"/>
              <a:t> </a:t>
            </a:r>
            <a:r>
              <a:rPr lang="en-US" b="0" dirty="0" err="1" smtClean="0"/>
              <a:t>oktal</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cs typeface="Arabic Typesetting" pitchFamily="66" charset="-78"/>
            </a:endParaRPr>
          </a:p>
        </p:txBody>
      </p:sp>
      <p:pic>
        <p:nvPicPr>
          <p:cNvPr id="4" name="Picture 3" descr="images.jpg"/>
          <p:cNvPicPr>
            <a:picLocks noChangeAspect="1"/>
          </p:cNvPicPr>
          <p:nvPr/>
        </p:nvPicPr>
        <p:blipFill>
          <a:blip r:embed="rId2"/>
          <a:stretch>
            <a:fillRect/>
          </a:stretch>
        </p:blipFill>
        <p:spPr>
          <a:xfrm rot="852478">
            <a:off x="5181600" y="2133600"/>
            <a:ext cx="2619375" cy="2581275"/>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shembull</a:t>
            </a:r>
            <a:r>
              <a:rPr lang="en-US" dirty="0" smtClean="0">
                <a:latin typeface="Arabic Typesetting" pitchFamily="66" charset="-78"/>
                <a:cs typeface="Arabic Typesetting" pitchFamily="66" charset="-78"/>
              </a:rPr>
              <a:t> :</a:t>
            </a:r>
          </a:p>
          <a:p>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sistemin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numrave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secili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pozicion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paraqet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fuqinë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cilen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ngritet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tetëshi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shembull</a:t>
            </a:r>
            <a:r>
              <a:rPr lang="en-US" dirty="0" smtClean="0">
                <a:latin typeface="Arabic Typesetting" pitchFamily="66" charset="-78"/>
                <a:cs typeface="Arabic Typesetting" pitchFamily="66" charset="-78"/>
              </a:rPr>
              <a:t> :</a:t>
            </a:r>
          </a:p>
          <a:p>
            <a:pPr lvl="1"/>
            <a:r>
              <a:rPr lang="en-US" dirty="0" smtClean="0">
                <a:latin typeface="Arabic Typesetting" pitchFamily="66" charset="-78"/>
                <a:cs typeface="Arabic Typesetting" pitchFamily="66" charset="-78"/>
              </a:rPr>
              <a:t>Duke </a:t>
            </a:r>
            <a:r>
              <a:rPr lang="en-US" dirty="0" err="1" smtClean="0">
                <a:latin typeface="Arabic Typesetting" pitchFamily="66" charset="-78"/>
                <a:cs typeface="Arabic Typesetting" pitchFamily="66" charset="-78"/>
              </a:rPr>
              <a:t>parë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kalkulimin</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mësipërm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mund</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kuptojmë</a:t>
            </a:r>
            <a:r>
              <a:rPr lang="en-US" dirty="0" smtClean="0">
                <a:latin typeface="Arabic Typesetting" pitchFamily="66" charset="-78"/>
                <a:cs typeface="Arabic Typesetting" pitchFamily="66" charset="-78"/>
              </a:rPr>
              <a:t> se </a:t>
            </a:r>
            <a:r>
              <a:rPr lang="en-US" dirty="0" err="1" smtClean="0">
                <a:latin typeface="Arabic Typesetting" pitchFamily="66" charset="-78"/>
                <a:cs typeface="Arabic Typesetting" pitchFamily="66" charset="-78"/>
              </a:rPr>
              <a:t>perse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numri</a:t>
            </a:r>
            <a:r>
              <a:rPr lang="en-US" dirty="0" smtClean="0">
                <a:latin typeface="Arabic Typesetting" pitchFamily="66" charset="-78"/>
                <a:cs typeface="Arabic Typesetting" pitchFamily="66" charset="-78"/>
              </a:rPr>
              <a:t> 112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sistemin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është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barabartë</a:t>
            </a:r>
            <a:r>
              <a:rPr lang="en-US" dirty="0" smtClean="0">
                <a:latin typeface="Arabic Typesetting" pitchFamily="66" charset="-78"/>
                <a:cs typeface="Arabic Typesetting" pitchFamily="66" charset="-78"/>
              </a:rPr>
              <a:t> me 64+8+2 = 74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sistemin</a:t>
            </a:r>
            <a:r>
              <a:rPr lang="en-US" dirty="0" smtClean="0">
                <a:latin typeface="Arabic Typesetting" pitchFamily="66" charset="-78"/>
                <a:cs typeface="Arabic Typesetting" pitchFamily="66" charset="-78"/>
              </a:rPr>
              <a:t> decimal.</a:t>
            </a:r>
          </a:p>
          <a:p>
            <a:endParaRPr lang="en-US" dirty="0"/>
          </a:p>
        </p:txBody>
      </p:sp>
      <p:sp>
        <p:nvSpPr>
          <p:cNvPr id="2" name="Title 1"/>
          <p:cNvSpPr>
            <a:spLocks noGrp="1"/>
          </p:cNvSpPr>
          <p:nvPr>
            <p:ph type="title"/>
          </p:nvPr>
        </p:nvSpPr>
        <p:spPr/>
        <p:txBody>
          <a:bodyPr/>
          <a:lstStyle/>
          <a:p>
            <a:pPr>
              <a:buFont typeface="Wingdings" pitchFamily="2" charset="2"/>
              <a:buChar char="Ø"/>
            </a:pPr>
            <a:r>
              <a:rPr lang="en-US" dirty="0" err="1" smtClean="0">
                <a:latin typeface="Algerian" pitchFamily="82" charset="0"/>
              </a:rPr>
              <a:t>Shembull</a:t>
            </a:r>
            <a:r>
              <a:rPr lang="en-US" dirty="0" smtClean="0">
                <a:latin typeface="Algerian" pitchFamily="82" charset="0"/>
              </a:rPr>
              <a:t>…</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4572000" cy="4625609"/>
          </a:xfrm>
        </p:spPr>
        <p:txBody>
          <a:bodyPr>
            <a:normAutofit fontScale="85000" lnSpcReduction="10000"/>
          </a:bodyPr>
          <a:lstStyle/>
          <a:p>
            <a:r>
              <a:rPr lang="en-US" b="1" u="sng" dirty="0" err="1" smtClean="0"/>
              <a:t>Në</a:t>
            </a:r>
            <a:r>
              <a:rPr lang="en-US" b="1" u="sng" dirty="0" smtClean="0"/>
              <a:t> </a:t>
            </a:r>
            <a:r>
              <a:rPr lang="en-US" b="1" u="sng" dirty="0" err="1" smtClean="0"/>
              <a:t>Fiksion</a:t>
            </a:r>
            <a:endParaRPr lang="en-US" b="1" u="sng" dirty="0" smtClean="0"/>
          </a:p>
          <a:p>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filmin</a:t>
            </a:r>
            <a:r>
              <a:rPr lang="en-US" dirty="0" smtClean="0">
                <a:latin typeface="Arabic Typesetting" pitchFamily="66" charset="-78"/>
                <a:cs typeface="Arabic Typesetting" pitchFamily="66" charset="-78"/>
              </a:rPr>
              <a:t> </a:t>
            </a:r>
            <a:r>
              <a:rPr lang="en-US" i="1" dirty="0" smtClean="0">
                <a:latin typeface="Arabic Typesetting" pitchFamily="66" charset="-78"/>
                <a:cs typeface="Arabic Typesetting" pitchFamily="66" charset="-78"/>
              </a:rPr>
              <a:t>Avatar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2009, </a:t>
            </a:r>
            <a:r>
              <a:rPr lang="en-US" dirty="0" err="1" smtClean="0">
                <a:latin typeface="Arabic Typesetting" pitchFamily="66" charset="-78"/>
                <a:cs typeface="Arabic Typesetting" pitchFamily="66" charset="-78"/>
              </a:rPr>
              <a:t>gjuha</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një</a:t>
            </a:r>
            <a:r>
              <a:rPr lang="en-US" dirty="0" smtClean="0">
                <a:latin typeface="Arabic Typesetting" pitchFamily="66" charset="-78"/>
                <a:cs typeface="Arabic Typesetting" pitchFamily="66" charset="-78"/>
              </a:rPr>
              <a:t> race </a:t>
            </a:r>
            <a:r>
              <a:rPr lang="en-US" dirty="0" err="1" smtClean="0">
                <a:latin typeface="Arabic Typesetting" pitchFamily="66" charset="-78"/>
                <a:cs typeface="Arabic Typesetting" pitchFamily="66" charset="-78"/>
              </a:rPr>
              <a:t>jashtëtokësore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quajtur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Na'vi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përdornin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sistemin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numrave,ndoshta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fakti</a:t>
            </a:r>
            <a:r>
              <a:rPr lang="en-US" dirty="0" smtClean="0">
                <a:latin typeface="Arabic Typesetting" pitchFamily="66" charset="-78"/>
                <a:cs typeface="Arabic Typesetting" pitchFamily="66" charset="-78"/>
              </a:rPr>
              <a:t> se </a:t>
            </a:r>
            <a:r>
              <a:rPr lang="en-US" dirty="0" err="1" smtClean="0">
                <a:latin typeface="Arabic Typesetting" pitchFamily="66" charset="-78"/>
                <a:cs typeface="Arabic Typesetting" pitchFamily="66" charset="-78"/>
              </a:rPr>
              <a:t>ata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kishin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vetëm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katër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gishta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secilën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dorë</a:t>
            </a:r>
            <a:r>
              <a:rPr lang="en-US" dirty="0" smtClean="0">
                <a:latin typeface="Arabic Typesetting" pitchFamily="66" charset="-78"/>
                <a:cs typeface="Arabic Typesetting" pitchFamily="66" charset="-78"/>
              </a:rPr>
              <a:t>.</a:t>
            </a:r>
          </a:p>
          <a:p>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serialin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televiziv</a:t>
            </a:r>
            <a:r>
              <a:rPr lang="en-US" dirty="0" smtClean="0">
                <a:latin typeface="Arabic Typesetting" pitchFamily="66" charset="-78"/>
                <a:cs typeface="Arabic Typesetting" pitchFamily="66" charset="-78"/>
              </a:rPr>
              <a:t> </a:t>
            </a:r>
            <a:r>
              <a:rPr lang="en-US" i="1" dirty="0" err="1" smtClean="0">
                <a:latin typeface="Arabic Typesetting" pitchFamily="66" charset="-78"/>
                <a:cs typeface="Arabic Typesetting" pitchFamily="66" charset="-78"/>
              </a:rPr>
              <a:t>Stargate</a:t>
            </a:r>
            <a:r>
              <a:rPr lang="en-US" i="1" dirty="0" smtClean="0">
                <a:latin typeface="Arabic Typesetting" pitchFamily="66" charset="-78"/>
                <a:cs typeface="Arabic Typesetting" pitchFamily="66" charset="-78"/>
              </a:rPr>
              <a:t> SG-1</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Antikët,një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racë</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cila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është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përgjegjëse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shpikjen</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Stargates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përdornin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sistem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numrave</a:t>
            </a:r>
            <a:r>
              <a:rPr lang="en-US" dirty="0" smtClean="0">
                <a:latin typeface="Arabic Typesetting" pitchFamily="66" charset="-78"/>
                <a:cs typeface="Arabic Typesetting" pitchFamily="66" charset="-78"/>
              </a:rPr>
              <a:t>.</a:t>
            </a:r>
          </a:p>
          <a:p>
            <a:endParaRPr lang="en-US" dirty="0"/>
          </a:p>
        </p:txBody>
      </p:sp>
      <p:sp>
        <p:nvSpPr>
          <p:cNvPr id="2" name="Title 1"/>
          <p:cNvSpPr>
            <a:spLocks noGrp="1"/>
          </p:cNvSpPr>
          <p:nvPr>
            <p:ph type="title"/>
          </p:nvPr>
        </p:nvSpPr>
        <p:spPr/>
        <p:txBody>
          <a:bodyPr>
            <a:normAutofit fontScale="90000"/>
          </a:bodyPr>
          <a:lstStyle/>
          <a:p>
            <a:pPr>
              <a:buFont typeface="Wingdings" pitchFamily="2" charset="2"/>
              <a:buChar char="§"/>
            </a:pPr>
            <a:r>
              <a:rPr lang="en-US" b="0" dirty="0" err="1" smtClean="0">
                <a:latin typeface="Algerian" pitchFamily="82" charset="0"/>
              </a:rPr>
              <a:t>Përdorimi</a:t>
            </a:r>
            <a:r>
              <a:rPr lang="en-US" b="0" dirty="0" smtClean="0">
                <a:latin typeface="Algerian" pitchFamily="82" charset="0"/>
              </a:rPr>
              <a:t/>
            </a:r>
            <a:br>
              <a:rPr lang="en-US" b="0" dirty="0" smtClean="0">
                <a:latin typeface="Algerian" pitchFamily="82" charset="0"/>
              </a:rPr>
            </a:br>
            <a:endParaRPr lang="en-US" dirty="0">
              <a:latin typeface="Algerian" pitchFamily="82" charset="0"/>
            </a:endParaRPr>
          </a:p>
        </p:txBody>
      </p:sp>
      <p:pic>
        <p:nvPicPr>
          <p:cNvPr id="4" name="Picture 3" descr="download.jpg"/>
          <p:cNvPicPr>
            <a:picLocks noChangeAspect="1"/>
          </p:cNvPicPr>
          <p:nvPr/>
        </p:nvPicPr>
        <p:blipFill>
          <a:blip r:embed="rId2"/>
          <a:stretch>
            <a:fillRect/>
          </a:stretch>
        </p:blipFill>
        <p:spPr>
          <a:xfrm rot="698769">
            <a:off x="5867400" y="1828800"/>
            <a:ext cx="2466975" cy="2457450"/>
          </a:xfrm>
          <a:prstGeom prst="rect">
            <a:avLst/>
          </a:prstGeom>
          <a:effectLst>
            <a:outerShdw blurRad="50800" dist="38100" dir="5400000" algn="t" rotWithShape="0">
              <a:prstClr val="black">
                <a:alpha val="40000"/>
              </a:prstClr>
            </a:outerShdw>
          </a:effectLst>
        </p:spPr>
      </p:pic>
      <p:pic>
        <p:nvPicPr>
          <p:cNvPr id="5" name="Picture 4" descr="images (1).jpg"/>
          <p:cNvPicPr>
            <a:picLocks noChangeAspect="1"/>
          </p:cNvPicPr>
          <p:nvPr/>
        </p:nvPicPr>
        <p:blipFill>
          <a:blip r:embed="rId3"/>
          <a:stretch>
            <a:fillRect/>
          </a:stretch>
        </p:blipFill>
        <p:spPr>
          <a:xfrm rot="20650156">
            <a:off x="5611765" y="3946616"/>
            <a:ext cx="2466975" cy="18478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4191000" cy="4625609"/>
          </a:xfrm>
        </p:spPr>
        <p:txBody>
          <a:bodyPr>
            <a:normAutofit fontScale="92500" lnSpcReduction="20000"/>
          </a:bodyPr>
          <a:lstStyle/>
          <a:p>
            <a:r>
              <a:rPr lang="en-US" b="1" u="sng" dirty="0" smtClean="0"/>
              <a:t>Ne </a:t>
            </a:r>
            <a:r>
              <a:rPr lang="en-US" b="1" u="sng" dirty="0" err="1" smtClean="0"/>
              <a:t>kompjutera</a:t>
            </a:r>
            <a:endParaRPr lang="en-US" b="1" u="sng" dirty="0" smtClean="0"/>
          </a:p>
          <a:p>
            <a:r>
              <a:rPr lang="en-US" dirty="0" err="1" smtClean="0">
                <a:latin typeface="Arabic Typesetting" pitchFamily="66" charset="-78"/>
                <a:cs typeface="Arabic Typesetting" pitchFamily="66" charset="-78"/>
              </a:rPr>
              <a:t>Sistemi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ka </a:t>
            </a:r>
            <a:r>
              <a:rPr lang="en-US" dirty="0" err="1" smtClean="0">
                <a:latin typeface="Arabic Typesetting" pitchFamily="66" charset="-78"/>
                <a:cs typeface="Arabic Typesetting" pitchFamily="66" charset="-78"/>
              </a:rPr>
              <a:t>filluar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përdoret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gjerësisht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kompjuterikë</a:t>
            </a:r>
            <a:r>
              <a:rPr lang="en-US" dirty="0" smtClean="0">
                <a:latin typeface="Arabic Typesetting" pitchFamily="66" charset="-78"/>
                <a:cs typeface="Arabic Typesetting" pitchFamily="66" charset="-78"/>
              </a:rPr>
              <a:t> me </a:t>
            </a:r>
            <a:r>
              <a:rPr lang="en-US" dirty="0" err="1" smtClean="0">
                <a:latin typeface="Arabic Typesetting" pitchFamily="66" charset="-78"/>
                <a:cs typeface="Arabic Typesetting" pitchFamily="66" charset="-78"/>
              </a:rPr>
              <a:t>sisteme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a:t>
            </a:r>
            <a:r>
              <a:rPr lang="en-US" dirty="0" smtClean="0">
                <a:latin typeface="Arabic Typesetting" pitchFamily="66" charset="-78"/>
                <a:cs typeface="Arabic Typesetting" pitchFamily="66" charset="-78"/>
              </a:rPr>
              <a:t> PDP-8, ICL 1900 </a:t>
            </a:r>
            <a:r>
              <a:rPr lang="en-US" dirty="0" err="1" smtClean="0">
                <a:latin typeface="Arabic Typesetting" pitchFamily="66" charset="-78"/>
                <a:cs typeface="Arabic Typesetting" pitchFamily="66" charset="-78"/>
              </a:rPr>
              <a:t>dhe</a:t>
            </a:r>
            <a:r>
              <a:rPr lang="en-US" dirty="0" smtClean="0">
                <a:latin typeface="Arabic Typesetting" pitchFamily="66" charset="-78"/>
                <a:cs typeface="Arabic Typesetting" pitchFamily="66" charset="-78"/>
              </a:rPr>
              <a:t> IBM </a:t>
            </a:r>
            <a:r>
              <a:rPr lang="en-US" dirty="0" err="1" smtClean="0">
                <a:latin typeface="Arabic Typesetting" pitchFamily="66" charset="-78"/>
                <a:cs typeface="Arabic Typesetting" pitchFamily="66" charset="-78"/>
              </a:rPr>
              <a:t>frejmat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përdorin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fjalë</a:t>
            </a:r>
            <a:r>
              <a:rPr lang="en-US" dirty="0" smtClean="0">
                <a:latin typeface="Arabic Typesetting" pitchFamily="66" charset="-78"/>
                <a:cs typeface="Arabic Typesetting" pitchFamily="66" charset="-78"/>
              </a:rPr>
              <a:t> 12-bit,24-bit </a:t>
            </a:r>
            <a:r>
              <a:rPr lang="en-US" dirty="0" err="1" smtClean="0">
                <a:latin typeface="Arabic Typesetting" pitchFamily="66" charset="-78"/>
                <a:cs typeface="Arabic Typesetting" pitchFamily="66" charset="-78"/>
              </a:rPr>
              <a:t>apo</a:t>
            </a:r>
            <a:r>
              <a:rPr lang="en-US" dirty="0" smtClean="0">
                <a:latin typeface="Arabic Typesetting" pitchFamily="66" charset="-78"/>
                <a:cs typeface="Arabic Typesetting" pitchFamily="66" charset="-78"/>
              </a:rPr>
              <a:t> 36-bit. </a:t>
            </a:r>
          </a:p>
          <a:p>
            <a:r>
              <a:rPr lang="en-US" dirty="0" err="1" smtClean="0">
                <a:latin typeface="Arabic Typesetting" pitchFamily="66" charset="-78"/>
                <a:cs typeface="Arabic Typesetting" pitchFamily="66" charset="-78"/>
              </a:rPr>
              <a:t>Sistemi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ishte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nje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shkurtim</a:t>
            </a:r>
            <a:r>
              <a:rPr lang="en-US" dirty="0" smtClean="0">
                <a:latin typeface="Arabic Typesetting" pitchFamily="66" charset="-78"/>
                <a:cs typeface="Arabic Typesetting" pitchFamily="66" charset="-78"/>
              </a:rPr>
              <a:t> ideal </a:t>
            </a: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sistemin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binar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këto</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makineri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sepse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madhësia</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fjalëve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tyre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është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përgjysmuar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tri </a:t>
            </a:r>
            <a:r>
              <a:rPr lang="en-US" dirty="0" err="1" smtClean="0">
                <a:latin typeface="Arabic Typesetting" pitchFamily="66" charset="-78"/>
                <a:cs typeface="Arabic Typesetting" pitchFamily="66" charset="-78"/>
              </a:rPr>
              <a:t>herë</a:t>
            </a:r>
            <a:r>
              <a:rPr lang="en-US" dirty="0" smtClean="0">
                <a:latin typeface="Arabic Typesetting" pitchFamily="66" charset="-78"/>
                <a:cs typeface="Arabic Typesetting" pitchFamily="66" charset="-78"/>
              </a:rPr>
              <a:t>.</a:t>
            </a:r>
            <a:endParaRPr lang="en-US" b="1" u="sng" dirty="0">
              <a:latin typeface="Arabic Typesetting" pitchFamily="66" charset="-78"/>
              <a:cs typeface="Arabic Typesetting" pitchFamily="66" charset="-78"/>
            </a:endParaRPr>
          </a:p>
        </p:txBody>
      </p:sp>
      <p:pic>
        <p:nvPicPr>
          <p:cNvPr id="4" name="Picture 3" descr="images (2).jpg"/>
          <p:cNvPicPr>
            <a:picLocks noChangeAspect="1"/>
          </p:cNvPicPr>
          <p:nvPr/>
        </p:nvPicPr>
        <p:blipFill>
          <a:blip r:embed="rId2"/>
          <a:stretch>
            <a:fillRect/>
          </a:stretch>
        </p:blipFill>
        <p:spPr>
          <a:xfrm rot="20957572">
            <a:off x="4953682" y="895979"/>
            <a:ext cx="2438400" cy="1876425"/>
          </a:xfrm>
          <a:prstGeom prst="rect">
            <a:avLst/>
          </a:prstGeom>
        </p:spPr>
      </p:pic>
      <p:pic>
        <p:nvPicPr>
          <p:cNvPr id="5" name="Picture 4" descr="images (3).jpg"/>
          <p:cNvPicPr>
            <a:picLocks noChangeAspect="1"/>
          </p:cNvPicPr>
          <p:nvPr/>
        </p:nvPicPr>
        <p:blipFill>
          <a:blip r:embed="rId3"/>
          <a:stretch>
            <a:fillRect/>
          </a:stretch>
        </p:blipFill>
        <p:spPr>
          <a:xfrm rot="575510">
            <a:off x="5617748" y="3400559"/>
            <a:ext cx="2552700" cy="17907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525963"/>
          </a:xfrm>
        </p:spPr>
        <p:txBody>
          <a:bodyPr>
            <a:normAutofit fontScale="62500" lnSpcReduction="20000"/>
          </a:bodyPr>
          <a:lstStyle/>
          <a:p>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shëndrruar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numrat</a:t>
            </a:r>
            <a:r>
              <a:rPr lang="en-US" dirty="0" smtClean="0">
                <a:latin typeface="Arabic Typesetting" pitchFamily="66" charset="-78"/>
                <a:cs typeface="Arabic Typesetting" pitchFamily="66" charset="-78"/>
              </a:rPr>
              <a:t> decimal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pjestohet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numri</a:t>
            </a:r>
            <a:r>
              <a:rPr lang="en-US" dirty="0" smtClean="0">
                <a:latin typeface="Arabic Typesetting" pitchFamily="66" charset="-78"/>
                <a:cs typeface="Arabic Typesetting" pitchFamily="66" charset="-78"/>
              </a:rPr>
              <a:t> decimal me </a:t>
            </a:r>
            <a:r>
              <a:rPr lang="en-US" dirty="0" err="1" smtClean="0">
                <a:latin typeface="Arabic Typesetting" pitchFamily="66" charset="-78"/>
                <a:cs typeface="Arabic Typesetting" pitchFamily="66" charset="-78"/>
              </a:rPr>
              <a:t>fuqinë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madhe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8 </a:t>
            </a:r>
            <a:r>
              <a:rPr lang="en-US" dirty="0" err="1" smtClean="0">
                <a:latin typeface="Arabic Typesetting" pitchFamily="66" charset="-78"/>
                <a:cs typeface="Arabic Typesetting" pitchFamily="66" charset="-78"/>
              </a:rPr>
              <a:t>dhe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mbetja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ndahet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suksesivisht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fuqia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më</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vogel</a:t>
            </a:r>
            <a:r>
              <a:rPr lang="en-US" dirty="0" smtClean="0">
                <a:latin typeface="Arabic Typesetting" pitchFamily="66" charset="-78"/>
                <a:cs typeface="Arabic Typesetting" pitchFamily="66" charset="-78"/>
              </a:rPr>
              <a:t> e 8 </a:t>
            </a:r>
            <a:r>
              <a:rPr lang="en-US" dirty="0" err="1" smtClean="0">
                <a:latin typeface="Arabic Typesetting" pitchFamily="66" charset="-78"/>
                <a:cs typeface="Arabic Typesetting" pitchFamily="66" charset="-78"/>
              </a:rPr>
              <a:t>deri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fuqia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jetë</a:t>
            </a:r>
            <a:r>
              <a:rPr lang="en-US" dirty="0" smtClean="0">
                <a:latin typeface="Arabic Typesetting" pitchFamily="66" charset="-78"/>
                <a:cs typeface="Arabic Typesetting" pitchFamily="66" charset="-78"/>
              </a:rPr>
              <a:t> 1. </a:t>
            </a:r>
            <a:r>
              <a:rPr lang="en-US" dirty="0" err="1" smtClean="0">
                <a:latin typeface="Arabic Typesetting" pitchFamily="66" charset="-78"/>
                <a:cs typeface="Arabic Typesetting" pitchFamily="66" charset="-78"/>
              </a:rPr>
              <a:t>Numri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formohet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koeficientët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shkruar</a:t>
            </a:r>
            <a:r>
              <a:rPr lang="en-US" dirty="0" smtClean="0">
                <a:latin typeface="Arabic Typesetting" pitchFamily="66" charset="-78"/>
                <a:cs typeface="Arabic Typesetting" pitchFamily="66" charset="-78"/>
              </a:rPr>
              <a:t> me </a:t>
            </a:r>
            <a:r>
              <a:rPr lang="en-US" dirty="0" err="1" smtClean="0">
                <a:latin typeface="Arabic Typesetting" pitchFamily="66" charset="-78"/>
                <a:cs typeface="Arabic Typesetting" pitchFamily="66" charset="-78"/>
              </a:rPr>
              <a:t>rregullin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algoritmi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shembull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konvertuar</a:t>
            </a:r>
            <a:r>
              <a:rPr lang="en-US" dirty="0" smtClean="0">
                <a:latin typeface="Arabic Typesetting" pitchFamily="66" charset="-78"/>
                <a:cs typeface="Arabic Typesetting" pitchFamily="66" charset="-78"/>
              </a:rPr>
              <a:t> 125</a:t>
            </a:r>
            <a:r>
              <a:rPr lang="en-US" baseline="-25000" dirty="0" smtClean="0">
                <a:latin typeface="Arabic Typesetting" pitchFamily="66" charset="-78"/>
                <a:cs typeface="Arabic Typesetting" pitchFamily="66" charset="-78"/>
              </a:rPr>
              <a:t>10</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a:t>
            </a:r>
          </a:p>
          <a:p>
            <a:r>
              <a:rPr lang="en-US" dirty="0" smtClean="0">
                <a:latin typeface="Arabic Typesetting" pitchFamily="66" charset="-78"/>
                <a:cs typeface="Arabic Typesetting" pitchFamily="66" charset="-78"/>
              </a:rPr>
              <a:t>125 = 8</a:t>
            </a:r>
            <a:r>
              <a:rPr lang="en-US" baseline="30000" dirty="0" smtClean="0">
                <a:latin typeface="Arabic Typesetting" pitchFamily="66" charset="-78"/>
                <a:cs typeface="Arabic Typesetting" pitchFamily="66" charset="-78"/>
              </a:rPr>
              <a:t>2</a:t>
            </a:r>
            <a:r>
              <a:rPr lang="en-US" dirty="0" smtClean="0">
                <a:latin typeface="Arabic Typesetting" pitchFamily="66" charset="-78"/>
                <a:cs typeface="Arabic Typesetting" pitchFamily="66" charset="-78"/>
              </a:rPr>
              <a:t> × </a:t>
            </a:r>
            <a:r>
              <a:rPr lang="en-US" b="1" dirty="0" smtClean="0">
                <a:latin typeface="Arabic Typesetting" pitchFamily="66" charset="-78"/>
                <a:cs typeface="Arabic Typesetting" pitchFamily="66" charset="-78"/>
              </a:rPr>
              <a:t>1</a:t>
            </a:r>
            <a:r>
              <a:rPr lang="en-US" dirty="0" smtClean="0">
                <a:latin typeface="Arabic Typesetting" pitchFamily="66" charset="-78"/>
                <a:cs typeface="Arabic Typesetting" pitchFamily="66" charset="-78"/>
              </a:rPr>
              <a:t> + 6161 = 8</a:t>
            </a:r>
            <a:r>
              <a:rPr lang="en-US" baseline="30000" dirty="0" smtClean="0">
                <a:latin typeface="Arabic Typesetting" pitchFamily="66" charset="-78"/>
                <a:cs typeface="Arabic Typesetting" pitchFamily="66" charset="-78"/>
              </a:rPr>
              <a:t>1</a:t>
            </a:r>
            <a:r>
              <a:rPr lang="en-US" dirty="0" smtClean="0">
                <a:latin typeface="Arabic Typesetting" pitchFamily="66" charset="-78"/>
                <a:cs typeface="Arabic Typesetting" pitchFamily="66" charset="-78"/>
              </a:rPr>
              <a:t> × </a:t>
            </a:r>
            <a:r>
              <a:rPr lang="en-US" b="1" dirty="0" smtClean="0">
                <a:latin typeface="Arabic Typesetting" pitchFamily="66" charset="-78"/>
                <a:cs typeface="Arabic Typesetting" pitchFamily="66" charset="-78"/>
              </a:rPr>
              <a:t>7</a:t>
            </a:r>
            <a:r>
              <a:rPr lang="en-US" dirty="0" smtClean="0">
                <a:latin typeface="Arabic Typesetting" pitchFamily="66" charset="-78"/>
                <a:cs typeface="Arabic Typesetting" pitchFamily="66" charset="-78"/>
              </a:rPr>
              <a:t> + 55 = 8</a:t>
            </a:r>
            <a:r>
              <a:rPr lang="en-US" baseline="30000" dirty="0" smtClean="0">
                <a:latin typeface="Arabic Typesetting" pitchFamily="66" charset="-78"/>
                <a:cs typeface="Arabic Typesetting" pitchFamily="66" charset="-78"/>
              </a:rPr>
              <a:t>0</a:t>
            </a:r>
            <a:r>
              <a:rPr lang="en-US" dirty="0" smtClean="0">
                <a:latin typeface="Arabic Typesetting" pitchFamily="66" charset="-78"/>
                <a:cs typeface="Arabic Typesetting" pitchFamily="66" charset="-78"/>
              </a:rPr>
              <a:t> × </a:t>
            </a:r>
            <a:r>
              <a:rPr lang="en-US" b="1" dirty="0" smtClean="0">
                <a:latin typeface="Arabic Typesetting" pitchFamily="66" charset="-78"/>
                <a:cs typeface="Arabic Typesetting" pitchFamily="66" charset="-78"/>
              </a:rPr>
              <a:t>5</a:t>
            </a:r>
            <a:r>
              <a:rPr lang="en-US" dirty="0" smtClean="0">
                <a:latin typeface="Arabic Typesetting" pitchFamily="66" charset="-78"/>
                <a:cs typeface="Arabic Typesetting" pitchFamily="66" charset="-78"/>
              </a:rPr>
              <a:t> + 0 Ku </a:t>
            </a:r>
            <a:r>
              <a:rPr lang="en-US" dirty="0" err="1" smtClean="0">
                <a:latin typeface="Arabic Typesetting" pitchFamily="66" charset="-78"/>
                <a:cs typeface="Arabic Typesetting" pitchFamily="66" charset="-78"/>
              </a:rPr>
              <a:t>rrjedh</a:t>
            </a:r>
            <a:r>
              <a:rPr lang="en-US" dirty="0" smtClean="0">
                <a:latin typeface="Arabic Typesetting" pitchFamily="66" charset="-78"/>
                <a:cs typeface="Arabic Typesetting" pitchFamily="66" charset="-78"/>
              </a:rPr>
              <a:t>, 125</a:t>
            </a:r>
            <a:r>
              <a:rPr lang="en-US" baseline="-25000" dirty="0" smtClean="0">
                <a:latin typeface="Arabic Typesetting" pitchFamily="66" charset="-78"/>
                <a:cs typeface="Arabic Typesetting" pitchFamily="66" charset="-78"/>
              </a:rPr>
              <a:t>10</a:t>
            </a:r>
            <a:r>
              <a:rPr lang="en-US" dirty="0" smtClean="0">
                <a:latin typeface="Arabic Typesetting" pitchFamily="66" charset="-78"/>
                <a:cs typeface="Arabic Typesetting" pitchFamily="66" charset="-78"/>
              </a:rPr>
              <a:t> = 175</a:t>
            </a:r>
            <a:r>
              <a:rPr lang="en-US" baseline="-25000" dirty="0" smtClean="0">
                <a:latin typeface="Arabic Typesetting" pitchFamily="66" charset="-78"/>
                <a:cs typeface="Arabic Typesetting" pitchFamily="66" charset="-78"/>
              </a:rPr>
              <a:t>8</a:t>
            </a:r>
            <a:r>
              <a:rPr lang="en-US" dirty="0" smtClean="0">
                <a:latin typeface="Arabic Typesetting" pitchFamily="66" charset="-78"/>
                <a:cs typeface="Arabic Typesetting" pitchFamily="66" charset="-78"/>
              </a:rPr>
              <a:t>. </a:t>
            </a:r>
          </a:p>
          <a:p>
            <a:r>
              <a:rPr lang="en-US" dirty="0" err="1" smtClean="0">
                <a:latin typeface="Arabic Typesetting" pitchFamily="66" charset="-78"/>
                <a:cs typeface="Arabic Typesetting" pitchFamily="66" charset="-78"/>
              </a:rPr>
              <a:t>Ky</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proces</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realizohet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kunderta</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algoritmit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mësipërmë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Shifrat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binare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grupohen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tre</a:t>
            </a:r>
            <a:r>
              <a:rPr lang="en-US" dirty="0" smtClean="0">
                <a:latin typeface="Arabic Typesetting" pitchFamily="66" charset="-78"/>
                <a:cs typeface="Arabic Typesetting" pitchFamily="66" charset="-78"/>
              </a:rPr>
              <a:t>, duke </a:t>
            </a:r>
            <a:r>
              <a:rPr lang="en-US" dirty="0" err="1" smtClean="0">
                <a:latin typeface="Arabic Typesetting" pitchFamily="66" charset="-78"/>
                <a:cs typeface="Arabic Typesetting" pitchFamily="66" charset="-78"/>
              </a:rPr>
              <a:t>filluar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biti</a:t>
            </a:r>
            <a:r>
              <a:rPr lang="en-US" dirty="0" smtClean="0">
                <a:latin typeface="Arabic Typesetting" pitchFamily="66" charset="-78"/>
                <a:cs typeface="Arabic Typesetting" pitchFamily="66" charset="-78"/>
              </a:rPr>
              <a:t> me </a:t>
            </a:r>
            <a:r>
              <a:rPr lang="en-US" dirty="0" err="1" smtClean="0">
                <a:latin typeface="Arabic Typesetting" pitchFamily="66" charset="-78"/>
                <a:cs typeface="Arabic Typesetting" pitchFamily="66" charset="-78"/>
              </a:rPr>
              <a:t>peshë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vogël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dhe</a:t>
            </a:r>
            <a:r>
              <a:rPr lang="en-US" dirty="0" smtClean="0">
                <a:latin typeface="Arabic Typesetting" pitchFamily="66" charset="-78"/>
                <a:cs typeface="Arabic Typesetting" pitchFamily="66" charset="-78"/>
              </a:rPr>
              <a:t> duke </a:t>
            </a:r>
            <a:r>
              <a:rPr lang="en-US" dirty="0" err="1" smtClean="0">
                <a:latin typeface="Arabic Typesetting" pitchFamily="66" charset="-78"/>
                <a:cs typeface="Arabic Typesetting" pitchFamily="66" charset="-78"/>
              </a:rPr>
              <a:t>vepruar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djathta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majtë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Shtoni</a:t>
            </a:r>
            <a:r>
              <a:rPr lang="en-US" dirty="0" smtClean="0">
                <a:latin typeface="Arabic Typesetting" pitchFamily="66" charset="-78"/>
                <a:cs typeface="Arabic Typesetting" pitchFamily="66" charset="-78"/>
              </a:rPr>
              <a:t> zero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fund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grupimit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nëse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është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nevoja</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plotsimin</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numrit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bitave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tre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Pastaj</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secilën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treshe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bitave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zëvendësojini</a:t>
            </a:r>
            <a:r>
              <a:rPr lang="en-US" dirty="0" smtClean="0">
                <a:latin typeface="Arabic Typesetting" pitchFamily="66" charset="-78"/>
                <a:cs typeface="Arabic Typesetting" pitchFamily="66" charset="-78"/>
              </a:rPr>
              <a:t> me </a:t>
            </a:r>
            <a:r>
              <a:rPr lang="en-US" dirty="0" err="1" smtClean="0">
                <a:latin typeface="Arabic Typesetting" pitchFamily="66" charset="-78"/>
                <a:cs typeface="Arabic Typesetting" pitchFamily="66" charset="-78"/>
              </a:rPr>
              <a:t>ekuivalentin</a:t>
            </a:r>
            <a:r>
              <a:rPr lang="en-US" dirty="0" smtClean="0">
                <a:latin typeface="Arabic Typesetting" pitchFamily="66" charset="-78"/>
                <a:cs typeface="Arabic Typesetting" pitchFamily="66" charset="-78"/>
              </a:rPr>
              <a:t> e </a:t>
            </a:r>
            <a:r>
              <a:rPr lang="en-US" dirty="0" err="1" smtClean="0">
                <a:latin typeface="Arabic Typesetting" pitchFamily="66" charset="-78"/>
                <a:cs typeface="Arabic Typesetting" pitchFamily="66" charset="-78"/>
              </a:rPr>
              <a:t>tyre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a:t>
            </a:r>
          </a:p>
          <a:p>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shembull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konvertimi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numrit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binar</a:t>
            </a:r>
            <a:r>
              <a:rPr lang="en-US" dirty="0" smtClean="0">
                <a:latin typeface="Arabic Typesetting" pitchFamily="66" charset="-78"/>
                <a:cs typeface="Arabic Typesetting" pitchFamily="66" charset="-78"/>
              </a:rPr>
              <a:t> 1010111100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a:t>
            </a:r>
          </a:p>
          <a:p>
            <a:r>
              <a:rPr lang="en-US" dirty="0" smtClean="0">
                <a:latin typeface="Arabic Typesetting" pitchFamily="66" charset="-78"/>
                <a:cs typeface="Arabic Typesetting" pitchFamily="66" charset="-78"/>
              </a:rPr>
              <a:t>0010101111001274Pra, 1010111100</a:t>
            </a:r>
            <a:r>
              <a:rPr lang="en-US" baseline="-25000" dirty="0" smtClean="0">
                <a:latin typeface="Arabic Typesetting" pitchFamily="66" charset="-78"/>
                <a:cs typeface="Arabic Typesetting" pitchFamily="66" charset="-78"/>
              </a:rPr>
              <a:t>2</a:t>
            </a:r>
            <a:r>
              <a:rPr lang="en-US" dirty="0" smtClean="0">
                <a:latin typeface="Arabic Typesetting" pitchFamily="66" charset="-78"/>
                <a:cs typeface="Arabic Typesetting" pitchFamily="66" charset="-78"/>
              </a:rPr>
              <a:t> = 1274</a:t>
            </a:r>
            <a:r>
              <a:rPr lang="en-US" baseline="-25000" dirty="0" smtClean="0">
                <a:latin typeface="Arabic Typesetting" pitchFamily="66" charset="-78"/>
                <a:cs typeface="Arabic Typesetting" pitchFamily="66" charset="-78"/>
              </a:rPr>
              <a:t>8</a:t>
            </a:r>
            <a:r>
              <a:rPr lang="en-US" dirty="0" smtClean="0"/>
              <a:t>.</a:t>
            </a:r>
            <a:r>
              <a:rPr lang="en-US" dirty="0" smtClean="0">
                <a:latin typeface="Arabic Typesetting" pitchFamily="66" charset="-78"/>
                <a:cs typeface="Arabic Typesetting" pitchFamily="66" charset="-78"/>
              </a:rPr>
              <a:t> </a:t>
            </a:r>
          </a:p>
          <a:p>
            <a:r>
              <a:rPr lang="en-US" dirty="0" err="1" smtClean="0">
                <a:latin typeface="Arabic Typesetting" pitchFamily="66" charset="-78"/>
                <a:cs typeface="Arabic Typesetting" pitchFamily="66" charset="-78"/>
              </a:rPr>
              <a:t>Numrat</a:t>
            </a:r>
            <a:r>
              <a:rPr lang="en-US" dirty="0" smtClean="0">
                <a:latin typeface="Arabic Typesetting" pitchFamily="66" charset="-78"/>
                <a:cs typeface="Arabic Typesetting" pitchFamily="66" charset="-78"/>
              </a:rPr>
              <a:t> ne </a:t>
            </a:r>
            <a:r>
              <a:rPr lang="en-US" dirty="0" err="1" smtClean="0">
                <a:latin typeface="Arabic Typesetting" pitchFamily="66" charset="-78"/>
                <a:cs typeface="Arabic Typesetting" pitchFamily="66" charset="-78"/>
              </a:rPr>
              <a:t>sistemin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heksadecimal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shëndrrohen</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sistem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a:t>
            </a:r>
            <a:r>
              <a:rPr lang="en-US" dirty="0" smtClean="0">
                <a:latin typeface="Arabic Typesetting" pitchFamily="66" charset="-78"/>
                <a:cs typeface="Arabic Typesetting" pitchFamily="66" charset="-78"/>
              </a:rPr>
              <a:t> duke </a:t>
            </a:r>
            <a:r>
              <a:rPr lang="en-US" dirty="0" err="1" smtClean="0">
                <a:latin typeface="Arabic Typesetting" pitchFamily="66" charset="-78"/>
                <a:cs typeface="Arabic Typesetting" pitchFamily="66" charset="-78"/>
              </a:rPr>
              <a:t>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konvertuar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pari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sistem</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binar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dhe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pastaj</a:t>
            </a:r>
            <a:r>
              <a:rPr lang="en-US" dirty="0" smtClean="0">
                <a:latin typeface="Arabic Typesetting" pitchFamily="66" charset="-78"/>
                <a:cs typeface="Arabic Typesetting" pitchFamily="66" charset="-78"/>
              </a:rPr>
              <a:t> duke </a:t>
            </a:r>
            <a:r>
              <a:rPr lang="en-US" dirty="0" err="1" smtClean="0">
                <a:latin typeface="Arabic Typesetting" pitchFamily="66" charset="-78"/>
                <a:cs typeface="Arabic Typesetting" pitchFamily="66" charset="-78"/>
              </a:rPr>
              <a:t>i</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rigrupuar</a:t>
            </a:r>
            <a:r>
              <a:rPr lang="en-US" dirty="0" smtClean="0">
                <a:latin typeface="Arabic Typesetting" pitchFamily="66" charset="-78"/>
                <a:cs typeface="Arabic Typesetting" pitchFamily="66" charset="-78"/>
              </a:rPr>
              <a:t> me </a:t>
            </a:r>
            <a:r>
              <a:rPr lang="en-US" dirty="0" err="1" smtClean="0">
                <a:latin typeface="Arabic Typesetting" pitchFamily="66" charset="-78"/>
                <a:cs typeface="Arabic Typesetting" pitchFamily="66" charset="-78"/>
              </a:rPr>
              <a:t>nga</a:t>
            </a:r>
            <a:r>
              <a:rPr lang="en-US" dirty="0" smtClean="0">
                <a:latin typeface="Arabic Typesetting" pitchFamily="66" charset="-78"/>
                <a:cs typeface="Arabic Typesetting" pitchFamily="66" charset="-78"/>
              </a:rPr>
              <a:t> 3-bit,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cilat</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përfaqësojnë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një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shifër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oktale</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secila</a:t>
            </a:r>
            <a:r>
              <a:rPr lang="en-US" dirty="0" smtClean="0">
                <a:latin typeface="Arabic Typesetting" pitchFamily="66" charset="-78"/>
                <a:cs typeface="Arabic Typesetting" pitchFamily="66" charset="-78"/>
              </a:rPr>
              <a:t>.</a:t>
            </a:r>
          </a:p>
          <a:p>
            <a:pPr>
              <a:buFont typeface="Wingdings" pitchFamily="2" charset="2"/>
              <a:buChar char="Ø"/>
            </a:pP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shembull</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për</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të</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konvertuar</a:t>
            </a:r>
            <a:r>
              <a:rPr lang="en-US" dirty="0" smtClean="0">
                <a:latin typeface="Arabic Typesetting" pitchFamily="66" charset="-78"/>
                <a:cs typeface="Arabic Typesetting" pitchFamily="66" charset="-78"/>
              </a:rPr>
              <a:t> 3FA5</a:t>
            </a:r>
            <a:r>
              <a:rPr lang="en-US" baseline="-25000" dirty="0" smtClean="0">
                <a:latin typeface="Arabic Typesetting" pitchFamily="66" charset="-78"/>
                <a:cs typeface="Arabic Typesetting" pitchFamily="66" charset="-78"/>
              </a:rPr>
              <a:t>16</a:t>
            </a:r>
            <a:r>
              <a:rPr lang="en-US" dirty="0" smtClean="0">
                <a:latin typeface="Arabic Typesetting" pitchFamily="66" charset="-78"/>
                <a:cs typeface="Arabic Typesetting" pitchFamily="66" charset="-78"/>
              </a:rPr>
              <a:t>:</a:t>
            </a:r>
          </a:p>
          <a:p>
            <a:pPr>
              <a:buFont typeface="Wingdings" pitchFamily="2" charset="2"/>
              <a:buChar char="Ø"/>
            </a:pP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binar:3FA50011111110100101</a:t>
            </a:r>
          </a:p>
          <a:p>
            <a:pPr>
              <a:buFont typeface="Wingdings" pitchFamily="2" charset="2"/>
              <a:buChar char="Ø"/>
            </a:pPr>
            <a:r>
              <a:rPr lang="en-US" dirty="0" err="1" smtClean="0">
                <a:latin typeface="Arabic Typesetting" pitchFamily="66" charset="-78"/>
                <a:cs typeface="Arabic Typesetting" pitchFamily="66" charset="-78"/>
              </a:rPr>
              <a:t>Pastaj</a:t>
            </a:r>
            <a:r>
              <a:rPr lang="en-US" dirty="0" smtClean="0">
                <a:latin typeface="Arabic Typesetting" pitchFamily="66" charset="-78"/>
                <a:cs typeface="Arabic Typesetting" pitchFamily="66" charset="-78"/>
              </a:rPr>
              <a:t> </a:t>
            </a:r>
            <a:r>
              <a:rPr lang="en-US" dirty="0" err="1" smtClean="0">
                <a:latin typeface="Arabic Typesetting" pitchFamily="66" charset="-78"/>
                <a:cs typeface="Arabic Typesetting" pitchFamily="66" charset="-78"/>
              </a:rPr>
              <a:t>në</a:t>
            </a:r>
            <a:r>
              <a:rPr lang="en-US" dirty="0" smtClean="0">
                <a:latin typeface="Arabic Typesetting" pitchFamily="66" charset="-78"/>
                <a:cs typeface="Arabic Typesetting" pitchFamily="66" charset="-78"/>
              </a:rPr>
              <a:t> oktal:0011111110100101037645</a:t>
            </a:r>
          </a:p>
          <a:p>
            <a:pPr>
              <a:buFont typeface="Wingdings" pitchFamily="2" charset="2"/>
              <a:buChar char="Ø"/>
            </a:pPr>
            <a:r>
              <a:rPr lang="en-US" dirty="0" err="1" smtClean="0">
                <a:latin typeface="Arabic Typesetting" pitchFamily="66" charset="-78"/>
                <a:cs typeface="Arabic Typesetting" pitchFamily="66" charset="-78"/>
              </a:rPr>
              <a:t>Pra</a:t>
            </a:r>
            <a:r>
              <a:rPr lang="en-US" dirty="0" smtClean="0">
                <a:latin typeface="Arabic Typesetting" pitchFamily="66" charset="-78"/>
                <a:cs typeface="Arabic Typesetting" pitchFamily="66" charset="-78"/>
              </a:rPr>
              <a:t>, 3FA5</a:t>
            </a:r>
            <a:r>
              <a:rPr lang="en-US" baseline="-25000" dirty="0" smtClean="0">
                <a:latin typeface="Arabic Typesetting" pitchFamily="66" charset="-78"/>
                <a:cs typeface="Arabic Typesetting" pitchFamily="66" charset="-78"/>
              </a:rPr>
              <a:t>16</a:t>
            </a:r>
            <a:r>
              <a:rPr lang="en-US" dirty="0" smtClean="0">
                <a:latin typeface="Arabic Typesetting" pitchFamily="66" charset="-78"/>
                <a:cs typeface="Arabic Typesetting" pitchFamily="66" charset="-78"/>
              </a:rPr>
              <a:t> = 37645</a:t>
            </a:r>
            <a:r>
              <a:rPr lang="en-US" baseline="-25000" dirty="0" smtClean="0">
                <a:latin typeface="Arabic Typesetting" pitchFamily="66" charset="-78"/>
                <a:cs typeface="Arabic Typesetting" pitchFamily="66" charset="-78"/>
              </a:rPr>
              <a:t>8</a:t>
            </a:r>
            <a:r>
              <a:rPr lang="en-US" dirty="0" smtClean="0">
                <a:latin typeface="Arabic Typesetting" pitchFamily="66" charset="-78"/>
                <a:cs typeface="Arabic Typesetting" pitchFamily="66" charset="-78"/>
              </a:rPr>
              <a:t>.</a:t>
            </a:r>
            <a:endParaRPr lang="en-US" dirty="0" smtClean="0"/>
          </a:p>
          <a:p>
            <a:pPr lvl="5">
              <a:buNone/>
            </a:pPr>
            <a:endParaRPr lang="en-US" dirty="0" smtClean="0"/>
          </a:p>
          <a:p>
            <a:pPr lvl="2"/>
            <a:endParaRPr lang="en-US" dirty="0" smtClean="0">
              <a:latin typeface="Arabic Typesetting" pitchFamily="66" charset="-78"/>
              <a:cs typeface="Arabic Typesetting" pitchFamily="66" charset="-78"/>
            </a:endParaRPr>
          </a:p>
          <a:p>
            <a:endParaRPr lang="en-US" dirty="0"/>
          </a:p>
        </p:txBody>
      </p:sp>
      <p:sp>
        <p:nvSpPr>
          <p:cNvPr id="2" name="Title 1"/>
          <p:cNvSpPr>
            <a:spLocks noGrp="1"/>
          </p:cNvSpPr>
          <p:nvPr>
            <p:ph type="title"/>
          </p:nvPr>
        </p:nvSpPr>
        <p:spPr/>
        <p:txBody>
          <a:bodyPr>
            <a:normAutofit fontScale="90000"/>
          </a:bodyPr>
          <a:lstStyle/>
          <a:p>
            <a:pPr>
              <a:buFont typeface="Arial" pitchFamily="34" charset="0"/>
              <a:buChar char="•"/>
            </a:pPr>
            <a:r>
              <a:rPr lang="en-US" b="0" dirty="0" err="1" smtClean="0">
                <a:latin typeface="Baskerville Old Face" pitchFamily="18" charset="0"/>
              </a:rPr>
              <a:t>Ndërlidhja</a:t>
            </a:r>
            <a:r>
              <a:rPr lang="en-US" b="0" dirty="0" smtClean="0">
                <a:latin typeface="Baskerville Old Face" pitchFamily="18" charset="0"/>
              </a:rPr>
              <a:t> midis </a:t>
            </a:r>
            <a:r>
              <a:rPr lang="en-US" b="0" dirty="0" err="1" smtClean="0">
                <a:latin typeface="Baskerville Old Face" pitchFamily="18" charset="0"/>
              </a:rPr>
              <a:t>sistemeve</a:t>
            </a:r>
            <a:r>
              <a:rPr lang="en-US" b="0" dirty="0" smtClean="0">
                <a:latin typeface="Baskerville Old Face" pitchFamily="18" charset="0"/>
              </a:rPr>
              <a:t> </a:t>
            </a:r>
            <a:r>
              <a:rPr lang="en-US" b="0" dirty="0" err="1" smtClean="0">
                <a:latin typeface="Baskerville Old Face" pitchFamily="18" charset="0"/>
              </a:rPr>
              <a:t>numerike</a:t>
            </a:r>
            <a:r>
              <a:rPr lang="en-US" b="0" dirty="0" smtClean="0"/>
              <a:t/>
            </a:r>
            <a:br>
              <a:rPr lang="en-US" b="0"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Wingdings" pitchFamily="2" charset="2"/>
              <a:buChar char="Ø"/>
            </a:pPr>
            <a:r>
              <a:rPr lang="it-IT" b="1" dirty="0" smtClean="0">
                <a:latin typeface="Calibri" pitchFamily="34" charset="0"/>
                <a:ea typeface="Calibri" pitchFamily="34" charset="0"/>
                <a:cs typeface="Calibri" pitchFamily="34" charset="0"/>
              </a:rPr>
              <a:t>Sistemi binar</a:t>
            </a:r>
            <a:r>
              <a:rPr lang="it-IT" dirty="0" smtClean="0">
                <a:latin typeface="Calibri" pitchFamily="34" charset="0"/>
                <a:ea typeface="Calibri" pitchFamily="34" charset="0"/>
                <a:cs typeface="Calibri" pitchFamily="34" charset="0"/>
              </a:rPr>
              <a:t> ose sistemi me bazë 2 është sistem pozicional i të shkruarit të numrave duke përdorur vetëm dy shifra zakonisht përdoren shifrat {0 dhe 1}</a:t>
            </a:r>
          </a:p>
          <a:p>
            <a:endParaRPr lang="it-IT" dirty="0" smtClean="0">
              <a:latin typeface="Calibri" pitchFamily="34" charset="0"/>
              <a:ea typeface="Calibri" pitchFamily="34" charset="0"/>
              <a:cs typeface="Calibri" pitchFamily="34" charset="0"/>
            </a:endParaRPr>
          </a:p>
          <a:p>
            <a:r>
              <a:rPr lang="it-IT" dirty="0" smtClean="0">
                <a:latin typeface="Calibri" pitchFamily="34" charset="0"/>
                <a:ea typeface="Calibri" pitchFamily="34" charset="0"/>
                <a:cs typeface="Calibri" pitchFamily="34" charset="0"/>
              </a:rPr>
              <a:t>MBLEDHJA : 10010 +10110=101000</a:t>
            </a:r>
          </a:p>
          <a:p>
            <a:endParaRPr lang="it-IT" dirty="0" smtClean="0">
              <a:latin typeface="Calibri" pitchFamily="34" charset="0"/>
              <a:ea typeface="Calibri" pitchFamily="34" charset="0"/>
              <a:cs typeface="Calibri" pitchFamily="34" charset="0"/>
            </a:endParaRPr>
          </a:p>
          <a:p>
            <a:r>
              <a:rPr lang="it-IT" dirty="0" smtClean="0">
                <a:latin typeface="Calibri" pitchFamily="34" charset="0"/>
                <a:ea typeface="Calibri" pitchFamily="34" charset="0"/>
                <a:cs typeface="Calibri" pitchFamily="34" charset="0"/>
              </a:rPr>
              <a:t>ZBRITJA :       10101 -10011=00010</a:t>
            </a:r>
          </a:p>
          <a:p>
            <a:endParaRPr lang="it-IT" dirty="0" smtClean="0">
              <a:latin typeface="Calibri" pitchFamily="34" charset="0"/>
              <a:ea typeface="Calibri" pitchFamily="34" charset="0"/>
              <a:cs typeface="Calibri" pitchFamily="34" charset="0"/>
            </a:endParaRPr>
          </a:p>
          <a:p>
            <a:r>
              <a:rPr lang="it-IT" dirty="0" smtClean="0">
                <a:latin typeface="Calibri" pitchFamily="34" charset="0"/>
                <a:ea typeface="Calibri" pitchFamily="34" charset="0"/>
                <a:cs typeface="Calibri" pitchFamily="34" charset="0"/>
              </a:rPr>
              <a:t>SHUMEZIMI: 1011*10=10110</a:t>
            </a:r>
          </a:p>
          <a:p>
            <a:endParaRPr lang="it-IT" dirty="0" smtClean="0">
              <a:latin typeface="Calibri" pitchFamily="34" charset="0"/>
              <a:ea typeface="Calibri" pitchFamily="34" charset="0"/>
              <a:cs typeface="Calibri" pitchFamily="34" charset="0"/>
            </a:endParaRPr>
          </a:p>
          <a:p>
            <a:r>
              <a:rPr lang="it-IT" dirty="0" smtClean="0">
                <a:latin typeface="Calibri" pitchFamily="34" charset="0"/>
                <a:ea typeface="Calibri" pitchFamily="34" charset="0"/>
                <a:cs typeface="Calibri" pitchFamily="34" charset="0"/>
              </a:rPr>
              <a:t>PJESTIMI: 10110/101=100</a:t>
            </a:r>
            <a:endParaRPr lang="en-US" dirty="0"/>
          </a:p>
        </p:txBody>
      </p:sp>
      <p:sp>
        <p:nvSpPr>
          <p:cNvPr id="3" name="Title 2"/>
          <p:cNvSpPr>
            <a:spLocks noGrp="1"/>
          </p:cNvSpPr>
          <p:nvPr>
            <p:ph type="title"/>
          </p:nvPr>
        </p:nvSpPr>
        <p:spPr/>
        <p:txBody>
          <a:bodyPr>
            <a:normAutofit/>
          </a:bodyPr>
          <a:lstStyle/>
          <a:p>
            <a:r>
              <a:rPr lang="it-IT" dirty="0" smtClean="0">
                <a:latin typeface="Calibri" pitchFamily="34" charset="0"/>
                <a:ea typeface="Calibri" pitchFamily="34" charset="0"/>
                <a:cs typeface="Calibri" pitchFamily="34" charset="0"/>
              </a:rPr>
              <a:t>Sistemi binar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229600" cy="4525963"/>
          </a:xfrm>
        </p:spPr>
        <p:txBody>
          <a:bodyPr/>
          <a:lstStyle/>
          <a:p>
            <a:pPr>
              <a:buNone/>
            </a:pPr>
            <a:endParaRPr lang="it-IT" dirty="0" smtClean="0"/>
          </a:p>
          <a:p>
            <a:r>
              <a:rPr lang="it-IT" sz="2800" b="1" dirty="0" smtClean="0">
                <a:latin typeface="Calibri" pitchFamily="34" charset="0"/>
                <a:ea typeface="Tahoma" pitchFamily="34" charset="0"/>
                <a:cs typeface="Calibri" pitchFamily="34" charset="0"/>
              </a:rPr>
              <a:t>Sistemi dhjetor </a:t>
            </a:r>
            <a:r>
              <a:rPr lang="it-IT" sz="2800" dirty="0" smtClean="0">
                <a:latin typeface="Calibri" pitchFamily="34" charset="0"/>
                <a:ea typeface="Tahoma" pitchFamily="34" charset="0"/>
                <a:cs typeface="Calibri" pitchFamily="34" charset="0"/>
              </a:rPr>
              <a:t>:Për ta kthyer një numër dhjetor në numër binar duhet që ai numër të pjesëtohet me dy. Më pas herësi që del pjesëtohet me dy dhe vazhdohet kështu derisa herësi të dalë 0. Më pas bashkohen mbetjet nga poshtë-lart dhe kështu formohet numri binar ekuivalent me numrin dhjetor.</a:t>
            </a:r>
          </a:p>
          <a:p>
            <a:endParaRPr lang="en-US" dirty="0"/>
          </a:p>
        </p:txBody>
      </p:sp>
      <p:sp>
        <p:nvSpPr>
          <p:cNvPr id="3" name="Title 2"/>
          <p:cNvSpPr>
            <a:spLocks noGrp="1"/>
          </p:cNvSpPr>
          <p:nvPr>
            <p:ph type="title"/>
          </p:nvPr>
        </p:nvSpPr>
        <p:spPr>
          <a:xfrm>
            <a:off x="457200" y="381000"/>
            <a:ext cx="8229600" cy="1143000"/>
          </a:xfrm>
        </p:spPr>
        <p:txBody>
          <a:bodyPr>
            <a:normAutofit fontScale="90000"/>
          </a:bodyPr>
          <a:lstStyle/>
          <a:p>
            <a:r>
              <a:rPr lang="it-IT" dirty="0" smtClean="0"/>
              <a:t/>
            </a:r>
            <a:br>
              <a:rPr lang="it-IT" dirty="0" smtClean="0"/>
            </a:br>
            <a:r>
              <a:rPr lang="it-IT" dirty="0" smtClean="0"/>
              <a:t>KONVERTIMI TE SISTEMET E TJERA</a:t>
            </a:r>
            <a:br>
              <a:rPr lang="it-IT"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229600" cy="4525963"/>
          </a:xfrm>
        </p:spPr>
        <p:txBody>
          <a:bodyPr>
            <a:normAutofit fontScale="92500" lnSpcReduction="20000"/>
          </a:bodyPr>
          <a:lstStyle/>
          <a:p>
            <a:pPr>
              <a:buFont typeface="Wingdings" pitchFamily="2" charset="2"/>
              <a:buChar char="Ø"/>
              <a:defRPr/>
            </a:pPr>
            <a:r>
              <a:rPr lang="it-IT" sz="3200" b="1" dirty="0" smtClean="0">
                <a:latin typeface="Calibri" pitchFamily="34" charset="0"/>
                <a:cs typeface="Calibri" pitchFamily="34" charset="0"/>
              </a:rPr>
              <a:t>Sistemi heksadecimal : </a:t>
            </a:r>
            <a:endParaRPr lang="it-IT" dirty="0" smtClean="0">
              <a:latin typeface="Calibri" pitchFamily="34" charset="0"/>
              <a:cs typeface="Calibri" pitchFamily="34" charset="0"/>
            </a:endParaRPr>
          </a:p>
          <a:p>
            <a:pPr>
              <a:buNone/>
              <a:defRPr/>
            </a:pPr>
            <a:r>
              <a:rPr lang="it-IT" dirty="0" smtClean="0">
                <a:latin typeface="Calibri" pitchFamily="34" charset="0"/>
                <a:cs typeface="Calibri" pitchFamily="34" charset="0"/>
              </a:rPr>
              <a:t>   Numrat binarë mund të konvertohen nga dhe në numrat heksadecimal pak më thjeshtë. Kjo ndodh sepse baza e sistemit heksadecimal (16) është fuqia e bazës të sistemit binar (2). Më saktë , 16 = 2</a:t>
            </a:r>
            <a:r>
              <a:rPr lang="it-IT" baseline="30000" dirty="0" smtClean="0">
                <a:latin typeface="Calibri" pitchFamily="34" charset="0"/>
                <a:cs typeface="Calibri" pitchFamily="34" charset="0"/>
              </a:rPr>
              <a:t>4</a:t>
            </a:r>
            <a:r>
              <a:rPr lang="it-IT" dirty="0" smtClean="0">
                <a:latin typeface="Calibri" pitchFamily="34" charset="0"/>
                <a:cs typeface="Calibri" pitchFamily="34" charset="0"/>
              </a:rPr>
              <a:t>, kështu që duhen katër numra binarë për të paraqitur një numër heksadecimal.</a:t>
            </a:r>
          </a:p>
          <a:p>
            <a:pPr>
              <a:buNone/>
              <a:defRPr/>
            </a:pPr>
            <a:endParaRPr lang="en-US" dirty="0" smtClean="0">
              <a:latin typeface="Calibri" pitchFamily="34" charset="0"/>
              <a:cs typeface="Calibri" pitchFamily="34" charset="0"/>
            </a:endParaRPr>
          </a:p>
          <a:p>
            <a:pPr>
              <a:buFont typeface="Wingdings" pitchFamily="2" charset="2"/>
              <a:buChar char="Ø"/>
              <a:defRPr/>
            </a:pPr>
            <a:r>
              <a:rPr lang="it-IT" sz="3200" b="1" dirty="0" smtClean="0">
                <a:latin typeface="Calibri" pitchFamily="34" charset="0"/>
                <a:cs typeface="Calibri" pitchFamily="34" charset="0"/>
              </a:rPr>
              <a:t> Sistemi oktal:</a:t>
            </a:r>
          </a:p>
          <a:p>
            <a:pPr>
              <a:buNone/>
              <a:defRPr/>
            </a:pPr>
            <a:r>
              <a:rPr lang="it-IT" dirty="0" smtClean="0">
                <a:latin typeface="Calibri" pitchFamily="34" charset="0"/>
                <a:cs typeface="Calibri" pitchFamily="34" charset="0"/>
              </a:rPr>
              <a:t>    Numrat binarë mund të kthehen lehtësisht në sistemin numeral oktal, meqenëse ky sistem përdor bazën 8, e cila është një fuqi e dyshit 2</a:t>
            </a:r>
            <a:r>
              <a:rPr lang="it-IT" baseline="30000" dirty="0" smtClean="0">
                <a:latin typeface="Calibri" pitchFamily="34" charset="0"/>
                <a:cs typeface="Calibri" pitchFamily="34" charset="0"/>
              </a:rPr>
              <a:t>3</a:t>
            </a:r>
            <a:r>
              <a:rPr lang="it-IT" dirty="0" smtClean="0">
                <a:latin typeface="Calibri" pitchFamily="34" charset="0"/>
                <a:cs typeface="Calibri" pitchFamily="34" charset="0"/>
              </a:rPr>
              <a:t>, pra duhen tre numra binarë për të paraqitur një numër oktal.</a:t>
            </a:r>
          </a:p>
          <a:p>
            <a:endParaRPr lang="en-US" dirty="0"/>
          </a:p>
        </p:txBody>
      </p:sp>
      <p:sp>
        <p:nvSpPr>
          <p:cNvPr id="3" name="Title 2"/>
          <p:cNvSpPr>
            <a:spLocks noGrp="1"/>
          </p:cNvSpPr>
          <p:nvPr>
            <p:ph type="title"/>
          </p:nvPr>
        </p:nvSpPr>
        <p:spPr/>
        <p:txBody>
          <a:bodyPr/>
          <a:lstStyle/>
          <a:p>
            <a:r>
              <a:rPr lang="en-US" dirty="0" err="1" smtClean="0"/>
              <a:t>Sisteme</a:t>
            </a:r>
            <a:r>
              <a:rPr lang="en-US" b="0" dirty="0" smtClean="0"/>
              <a:t> </a:t>
            </a:r>
            <a:r>
              <a:rPr lang="en-US" dirty="0" err="1" smtClean="0"/>
              <a:t>numerike</a:t>
            </a:r>
            <a:r>
              <a:rPr lang="en-US" b="0" dirty="0" smtClean="0"/>
              <a:t> </a:t>
            </a:r>
            <a:r>
              <a:rPr lang="en-US" b="0" dirty="0" err="1" smtClean="0"/>
              <a:t>te</a:t>
            </a:r>
            <a:r>
              <a:rPr lang="en-US" b="0" dirty="0" smtClean="0"/>
              <a:t> </a:t>
            </a:r>
            <a:r>
              <a:rPr lang="en-US" b="0" dirty="0" err="1" smtClean="0"/>
              <a:t>tjera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TotalTime>
  <Words>117</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Tema: Sistemet e  numerimit</vt:lpstr>
      <vt:lpstr>Sistemi numerik oktal</vt:lpstr>
      <vt:lpstr>Shembull…</vt:lpstr>
      <vt:lpstr>Përdorimi </vt:lpstr>
      <vt:lpstr>Slide 5</vt:lpstr>
      <vt:lpstr>Ndërlidhja midis sistemeve numerike </vt:lpstr>
      <vt:lpstr>Sistemi binar </vt:lpstr>
      <vt:lpstr> KONVERTIMI TE SISTEMET E TJERA </vt:lpstr>
      <vt:lpstr>Sisteme numerike te tjera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Sistemi numerik Oktave</dc:title>
  <dc:creator>ACS</dc:creator>
  <cp:lastModifiedBy>user</cp:lastModifiedBy>
  <cp:revision>14</cp:revision>
  <dcterms:created xsi:type="dcterms:W3CDTF">2016-04-10T16:20:29Z</dcterms:created>
  <dcterms:modified xsi:type="dcterms:W3CDTF">2016-04-17T12:13:29Z</dcterms:modified>
</cp:coreProperties>
</file>