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5" r:id="rId16"/>
    <p:sldId id="271" r:id="rId17"/>
    <p:sldId id="272" r:id="rId18"/>
    <p:sldId id="273" r:id="rId19"/>
    <p:sldId id="283" r:id="rId20"/>
    <p:sldId id="284" r:id="rId21"/>
    <p:sldId id="286" r:id="rId22"/>
    <p:sldId id="287" r:id="rId23"/>
    <p:sldId id="288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760" autoAdjust="0"/>
    <p:restoredTop sz="94660"/>
  </p:normalViewPr>
  <p:slideViewPr>
    <p:cSldViewPr>
      <p:cViewPr varScale="1">
        <p:scale>
          <a:sx n="79" d="100"/>
          <a:sy n="79" d="100"/>
        </p:scale>
        <p:origin x="-1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56A504A-AB99-4C6B-8057-D7B323ED67CA}" type="datetimeFigureOut">
              <a:rPr lang="en-US" smtClean="0"/>
              <a:pPr/>
              <a:t>2/2/2016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C267F3B-E466-4AE7-9434-EB329858969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gif"/><Relationship Id="rId4" Type="http://schemas.openxmlformats.org/officeDocument/2006/relationships/image" Target="../media/image16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276600"/>
            <a:ext cx="7086600" cy="2743200"/>
          </a:xfrm>
        </p:spPr>
        <p:txBody>
          <a:bodyPr>
            <a:noAutofit/>
          </a:bodyPr>
          <a:lstStyle/>
          <a:p>
            <a:endParaRPr lang="en-US" u="sng" dirty="0" smtClean="0">
              <a:solidFill>
                <a:srgbClr val="FF0000"/>
              </a:solidFill>
              <a:latin typeface="ZapfChan Dm BT" pitchFamily="66" charset="0"/>
            </a:endParaRPr>
          </a:p>
          <a:p>
            <a:r>
              <a:rPr lang="en-US" sz="2400" u="sng" dirty="0" smtClean="0">
                <a:solidFill>
                  <a:srgbClr val="FF0000"/>
                </a:solidFill>
                <a:latin typeface="ZapfChan Dm BT" pitchFamily="66" charset="0"/>
              </a:rPr>
              <a:t>LENDA :</a:t>
            </a:r>
            <a:r>
              <a:rPr lang="en-US" sz="2400" dirty="0" smtClean="0">
                <a:solidFill>
                  <a:srgbClr val="FF0000"/>
                </a:solidFill>
                <a:latin typeface="ZapfChan Dm BT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Fizike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.</a:t>
            </a:r>
          </a:p>
          <a:p>
            <a:endParaRPr lang="en-US" sz="2400" dirty="0" smtClean="0">
              <a:solidFill>
                <a:schemeClr val="tx1"/>
              </a:solidFill>
              <a:latin typeface="ZapfChan Dm BT" pitchFamily="66" charset="0"/>
            </a:endParaRPr>
          </a:p>
          <a:p>
            <a:r>
              <a:rPr lang="en-US" sz="2400" u="sng" dirty="0" smtClean="0">
                <a:solidFill>
                  <a:srgbClr val="FF0000"/>
                </a:solidFill>
                <a:latin typeface="ZapfChan Dm BT" pitchFamily="66" charset="0"/>
              </a:rPr>
              <a:t>TEMA :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Ndertimi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dhe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funksionimi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i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nje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ZapfChan Dm BT" pitchFamily="66" charset="0"/>
              </a:rPr>
              <a:t>rrufepritese</a:t>
            </a:r>
            <a:r>
              <a:rPr lang="en-US" sz="2400" dirty="0" smtClean="0">
                <a:solidFill>
                  <a:schemeClr val="tx1"/>
                </a:solidFill>
                <a:latin typeface="ZapfChan Dm BT" pitchFamily="66" charset="0"/>
              </a:rPr>
              <a:t>.</a:t>
            </a: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1676400"/>
            <a:ext cx="6934200" cy="1066800"/>
          </a:xfrm>
        </p:spPr>
        <p:txBody>
          <a:bodyPr>
            <a:normAutofit fontScale="90000"/>
          </a:bodyPr>
          <a:lstStyle/>
          <a:p>
            <a:pPr algn="r"/>
            <a:r>
              <a:rPr lang="en-US" sz="6600" dirty="0" smtClean="0">
                <a:ln w="18415" cmpd="sng">
                  <a:solidFill>
                    <a:srgbClr val="FFFFFF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Chan Dm BT" pitchFamily="66" charset="0"/>
              </a:rPr>
              <a:t>PROJEKT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457200"/>
            <a:ext cx="7696200" cy="762000"/>
          </a:xfrm>
        </p:spPr>
        <p:txBody>
          <a:bodyPr>
            <a:normAutofit fontScale="90000"/>
          </a:bodyPr>
          <a:lstStyle/>
          <a:p>
            <a:pPr lvl="0" fontAlgn="base">
              <a:spcAft>
                <a:spcPct val="0"/>
              </a:spcAft>
            </a:pP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2000" b="1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6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13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/>
            </a:r>
            <a:br>
              <a:rPr lang="en-US" sz="1300" dirty="0" smtClean="0">
                <a:solidFill>
                  <a:srgbClr val="C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ea typeface="Calibri" pitchFamily="34" charset="0"/>
                <a:cs typeface="Times New Roman" pitchFamily="18" charset="0"/>
              </a:rPr>
              <a:t>Eksperiment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ea typeface="Calibri" pitchFamily="34" charset="0"/>
                <a:cs typeface="Times New Roman" pitchFamily="18" charset="0"/>
              </a:rPr>
              <a:t>:</a:t>
            </a:r>
            <a:endParaRPr lang="en-US" sz="36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Ben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dyshohet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rryme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vjen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natyra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stuhishme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qershor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1752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vendosi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provuar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teorinë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balone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çelës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metalike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eksperiment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provojë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vërtetë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rryme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elektrizuar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plazma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siç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quajmë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 sot.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solli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eksperimente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zhvillimin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termave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përdorim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sot.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17db8dc2ed466effae5118915646316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32973" cy="6858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RRUFEPRITESJA</a:t>
            </a:r>
            <a: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95400"/>
            <a:ext cx="8382000" cy="4724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Menyra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e mire per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ndertesat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goditja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rrufepritesja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Rrufepritesja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bërë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metali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përçues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bakër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rrufepritëse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pajisje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devijuar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energjisë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toke.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vend se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godas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strukturat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pemë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kafshë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lendoje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keni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degjuar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shufer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apo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shkopi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Franklin,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Benjamin Franklin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shpiku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Rrufepriteset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gjerësisht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gjithë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botën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efikase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zjarret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demtimet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strukturore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reduktuar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masë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Te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ndertesat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medha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larta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monumentet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pajisura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rrufepritese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04800" y="381000"/>
            <a:ext cx="8382000" cy="6019800"/>
          </a:xfrm>
        </p:spPr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6" name="Content Placeholder 3" descr="history-lightning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533400"/>
            <a:ext cx="4126523" cy="2438400"/>
          </a:xfrm>
          <a:prstGeom prst="rect">
            <a:avLst/>
          </a:prstGeom>
        </p:spPr>
      </p:pic>
      <p:pic>
        <p:nvPicPr>
          <p:cNvPr id="7" name="Content Placeholder 3" descr="6a00d8354c5ff669e2016762bc88da970b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200400"/>
            <a:ext cx="4800600" cy="304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953000" y="1143000"/>
            <a:ext cx="396053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cap="none" spc="0" dirty="0" err="1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Rrufepriteset</a:t>
            </a:r>
            <a:r>
              <a:rPr lang="en-US" sz="4800" b="1" cap="none" spc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e  </a:t>
            </a:r>
            <a:r>
              <a:rPr lang="en-US" sz="4800" b="1" cap="none" spc="0" dirty="0" err="1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para</a:t>
            </a:r>
            <a:r>
              <a:rPr lang="en-US" sz="4800" b="1" cap="none" spc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800" b="1" cap="none" spc="0" dirty="0">
              <a:ln w="12700">
                <a:noFill/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609600"/>
            <a:ext cx="8305800" cy="5715000"/>
          </a:xfrm>
        </p:spPr>
        <p:txBody>
          <a:bodyPr/>
          <a:lstStyle/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endParaRPr lang="en-US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" name="Content Placeholder 3" descr="cupola_lightning_rod_by_denyba-d3i4aez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609600"/>
            <a:ext cx="3429000" cy="5486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3800" y="457200"/>
            <a:ext cx="499425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cap="none" spc="0" dirty="0" err="1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Rrufepriteset</a:t>
            </a:r>
            <a:r>
              <a:rPr lang="en-US" sz="4000" b="1" cap="none" spc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e </a:t>
            </a:r>
            <a:r>
              <a:rPr lang="en-US" sz="4000" b="1" cap="none" spc="0" dirty="0" err="1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sotme</a:t>
            </a:r>
            <a:r>
              <a:rPr lang="en-US" sz="4000" b="1" cap="none" spc="0" dirty="0" smtClean="0">
                <a:ln w="12700">
                  <a:noFill/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4000" b="1" cap="none" spc="0" dirty="0">
              <a:ln w="12700">
                <a:noFill/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" name="Picture 5" descr="lightning_rod_fales_stor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1066800"/>
            <a:ext cx="3124200" cy="5236158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Llojet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e </a:t>
            </a:r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rrufepriteses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jane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: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Shufer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Terminale</a:t>
            </a:r>
            <a:r>
              <a:rPr lang="en-US" sz="3600" dirty="0" smtClean="0"/>
              <a:t> </a:t>
            </a:r>
            <a:r>
              <a:rPr lang="en-US" sz="3600" dirty="0" err="1" smtClean="0"/>
              <a:t>Ajrore</a:t>
            </a:r>
            <a:endParaRPr lang="en-US" sz="3600" dirty="0" smtClean="0"/>
          </a:p>
          <a:p>
            <a:pPr>
              <a:buNone/>
            </a:pP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err="1" smtClean="0"/>
              <a:t>Rrjete</a:t>
            </a:r>
            <a:r>
              <a:rPr lang="en-US" sz="3600" dirty="0" smtClean="0"/>
              <a:t> </a:t>
            </a:r>
          </a:p>
          <a:p>
            <a:pPr>
              <a:buNone/>
            </a:pPr>
            <a:endParaRPr lang="en-US" sz="3600" dirty="0" smtClean="0"/>
          </a:p>
          <a:p>
            <a:pPr>
              <a:buFont typeface="Wingdings" pitchFamily="2" charset="2"/>
              <a:buChar char="v"/>
            </a:pPr>
            <a:r>
              <a:rPr lang="en-US" sz="3600" dirty="0" smtClean="0"/>
              <a:t>Ne </a:t>
            </a:r>
            <a:r>
              <a:rPr lang="en-US" sz="3600" dirty="0" err="1" smtClean="0"/>
              <a:t>foreme</a:t>
            </a:r>
            <a:r>
              <a:rPr lang="en-US" sz="3600" dirty="0" smtClean="0"/>
              <a:t> “U”</a:t>
            </a:r>
          </a:p>
          <a:p>
            <a:pPr>
              <a:buNone/>
            </a:pPr>
            <a:endParaRPr lang="en-US" sz="3600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 smtClean="0"/>
          </a:p>
          <a:p>
            <a:pPr>
              <a:buFont typeface="Wingdings" pitchFamily="2" charset="2"/>
              <a:buChar char="v"/>
            </a:pP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SISTEMI I MBROJTJES NGA RRUFEJA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87680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projektuar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strukturat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mëdha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dëmtimi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mbrojtjen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kryen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detyrë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thjeshtë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siguron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rrugë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caktuar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udhëtojnë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shtëpi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pajisur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drejtuar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sigurtë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duke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lënë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shtëpi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anëtarët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familjes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sendet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personale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padëmtuara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rëndësishme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kabllo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tela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përdorur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endur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jenë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dizajnuara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specifike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instalimet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                                                           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sistem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mbrojtjen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përfshijë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gjitha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elementet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mëposhtme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punojnë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bashku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parandaluar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dëmtimin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Përcjellësve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pranues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cilët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vendosur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kulm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Përcjellësve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rënës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  </a:t>
            </a: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Kutive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testim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Përcjellësit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lvl="0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Tokëzuesit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 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how-lightning-rod-works.jpg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038600" cy="6019800"/>
          </a:xfrm>
          <a:prstGeom prst="rect">
            <a:avLst/>
          </a:prstGeom>
        </p:spPr>
      </p:pic>
      <p:pic>
        <p:nvPicPr>
          <p:cNvPr id="5" name="Picture 4" descr="lightning_rod_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533400"/>
            <a:ext cx="3764280" cy="5562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FUNKSIONIMI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47244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Percjelles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pranues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shufra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vogla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zgjatimi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vertikale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projektuar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vepruar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terminali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shkarkimin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Shufra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gjenden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forma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ndryshme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madhësi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dizajne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Shumica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gjilpërë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vuri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qetë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lëmuar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Percjelles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renes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Kabllot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rënda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djathtas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bartin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shufra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Kabllot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drejtuar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përgjatë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majat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skajet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çative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qoshet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ndërtese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shufra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terren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Percjellesit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ne toke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shufra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trasha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rënda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varrosur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thellë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strukturë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mbrojtur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Kabllot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dirigjent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lidhura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shufra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përfunduar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rrugë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sigurt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shkarkimin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strukturë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Percjellesit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percjellesit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tokes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komponentët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rëndësishme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realizojne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objektivit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kryesor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</a:rPr>
              <a:t>Terminalet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</a:rPr>
              <a:t>Ajrore</a:t>
            </a:r>
            <a:endParaRPr lang="en-US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9906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Benjamin </a:t>
            </a:r>
            <a:r>
              <a:rPr lang="en-US" dirty="0" smtClean="0"/>
              <a:t>Franklin </a:t>
            </a:r>
            <a:r>
              <a:rPr lang="en-US" dirty="0" err="1" smtClean="0"/>
              <a:t>shpiku</a:t>
            </a:r>
            <a:r>
              <a:rPr lang="en-US" dirty="0" smtClean="0"/>
              <a:t> </a:t>
            </a:r>
            <a:r>
              <a:rPr lang="en-US" dirty="0" err="1" smtClean="0"/>
              <a:t>rrufepritesen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1753. </a:t>
            </a: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rrufepritese</a:t>
            </a:r>
            <a:r>
              <a:rPr lang="en-US" dirty="0" smtClean="0"/>
              <a:t> 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përbërë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2 </a:t>
            </a:r>
            <a:r>
              <a:rPr lang="en-US" dirty="0" err="1" smtClean="0"/>
              <a:t>deri</a:t>
            </a:r>
            <a:r>
              <a:rPr lang="en-US" dirty="0" smtClean="0"/>
              <a:t> 8 m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lartë</a:t>
            </a:r>
            <a:r>
              <a:rPr lang="en-US" dirty="0" smtClean="0"/>
              <a:t> </a:t>
            </a:r>
            <a:r>
              <a:rPr lang="en-US" dirty="0" err="1" smtClean="0"/>
              <a:t>shufra</a:t>
            </a:r>
            <a:r>
              <a:rPr lang="en-US" dirty="0" smtClean="0"/>
              <a:t> </a:t>
            </a:r>
            <a:r>
              <a:rPr lang="en-US" dirty="0" err="1" smtClean="0"/>
              <a:t>metalike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dominon</a:t>
            </a:r>
            <a:r>
              <a:rPr lang="en-US" dirty="0" smtClean="0"/>
              <a:t> </a:t>
            </a:r>
            <a:r>
              <a:rPr lang="en-US" dirty="0" err="1" smtClean="0"/>
              <a:t>strukturë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mbrojtur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e </a:t>
            </a:r>
            <a:r>
              <a:rPr lang="en-US" dirty="0" err="1" smtClean="0"/>
              <a:t>cila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e </a:t>
            </a:r>
            <a:r>
              <a:rPr lang="en-US" dirty="0" err="1" smtClean="0"/>
              <a:t>lidhur</a:t>
            </a:r>
            <a:r>
              <a:rPr lang="en-US" dirty="0" smtClean="0"/>
              <a:t> me minimum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poshtë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sistemin</a:t>
            </a:r>
            <a:r>
              <a:rPr lang="en-US" dirty="0" smtClean="0"/>
              <a:t> </a:t>
            </a:r>
            <a:r>
              <a:rPr lang="en-US" dirty="0" smtClean="0"/>
              <a:t>e                                    </a:t>
            </a:r>
            <a:r>
              <a:rPr lang="en-US" dirty="0" err="1" smtClean="0"/>
              <a:t>tokëzimit</a:t>
            </a:r>
            <a:r>
              <a:rPr lang="en-US" dirty="0" smtClean="0"/>
              <a:t>.</a:t>
            </a:r>
          </a:p>
          <a:p>
            <a:pPr>
              <a:buNone/>
            </a:pPr>
            <a:r>
              <a:rPr lang="en-US" dirty="0" err="1" smtClean="0"/>
              <a:t>Nje</a:t>
            </a:r>
            <a:r>
              <a:rPr lang="en-US" dirty="0" smtClean="0"/>
              <a:t> </a:t>
            </a:r>
            <a:r>
              <a:rPr lang="en-US" dirty="0" err="1" smtClean="0"/>
              <a:t>tjeter</a:t>
            </a:r>
            <a:r>
              <a:rPr lang="en-US" dirty="0" smtClean="0"/>
              <a:t> </a:t>
            </a:r>
            <a:r>
              <a:rPr lang="en-US" dirty="0" err="1" smtClean="0"/>
              <a:t>lloj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mbrojtjes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rrufete</a:t>
            </a:r>
            <a:r>
              <a:rPr lang="en-US" dirty="0" smtClean="0"/>
              <a:t> </a:t>
            </a:r>
            <a:r>
              <a:rPr lang="en-US" dirty="0" err="1" smtClean="0"/>
              <a:t>eshte</a:t>
            </a:r>
            <a:r>
              <a:rPr lang="en-US" dirty="0" smtClean="0"/>
              <a:t> </a:t>
            </a:r>
            <a:r>
              <a:rPr lang="en-US" dirty="0" smtClean="0"/>
              <a:t>                                       </a:t>
            </a:r>
            <a:r>
              <a:rPr lang="en-US" dirty="0" err="1" smtClean="0"/>
              <a:t>terminali</a:t>
            </a:r>
            <a:r>
              <a:rPr lang="en-US" dirty="0" smtClean="0"/>
              <a:t> </a:t>
            </a:r>
            <a:r>
              <a:rPr lang="en-US" dirty="0" err="1" smtClean="0"/>
              <a:t>ajror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kufizuar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smtClean="0"/>
              <a:t>                                                30 </a:t>
            </a:r>
            <a:r>
              <a:rPr lang="en-US" dirty="0" err="1" smtClean="0"/>
              <a:t>metra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mjedis</a:t>
            </a:r>
            <a:r>
              <a:rPr lang="en-US" dirty="0" smtClean="0"/>
              <a:t>, </a:t>
            </a:r>
            <a:r>
              <a:rPr lang="en-US" dirty="0" err="1" smtClean="0"/>
              <a:t>ajo</a:t>
            </a:r>
            <a:r>
              <a:rPr lang="en-US" dirty="0" smtClean="0"/>
              <a:t>  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zakonisht</a:t>
            </a:r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</a:t>
            </a:r>
            <a:r>
              <a:rPr lang="en-US" dirty="0" err="1" smtClean="0"/>
              <a:t>përdoret</a:t>
            </a:r>
            <a:r>
              <a:rPr lang="en-US" dirty="0" smtClean="0"/>
              <a:t> </a:t>
            </a:r>
            <a:r>
              <a:rPr lang="en-US" dirty="0" err="1" smtClean="0"/>
              <a:t>vetëm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mbrojtur</a:t>
            </a:r>
            <a:r>
              <a:rPr lang="en-US" dirty="0" smtClean="0"/>
              <a:t>                                              </a:t>
            </a:r>
            <a:r>
              <a:rPr lang="en-US" dirty="0" err="1" smtClean="0"/>
              <a:t>strukturat</a:t>
            </a:r>
            <a:r>
              <a:rPr lang="en-US" dirty="0" smtClean="0"/>
              <a:t> e </a:t>
            </a:r>
            <a:r>
              <a:rPr lang="en-US" dirty="0" err="1" smtClean="0"/>
              <a:t>vogla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zona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tilla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smtClean="0"/>
              <a:t>                              </a:t>
            </a:r>
            <a:r>
              <a:rPr lang="en-US" dirty="0" err="1" smtClean="0"/>
              <a:t>shtylla</a:t>
            </a:r>
            <a:r>
              <a:rPr lang="en-US" dirty="0" smtClean="0"/>
              <a:t>, </a:t>
            </a:r>
            <a:r>
              <a:rPr lang="en-US" dirty="0" err="1" smtClean="0"/>
              <a:t>oxhaqet</a:t>
            </a:r>
            <a:r>
              <a:rPr lang="en-US" dirty="0" smtClean="0"/>
              <a:t>, </a:t>
            </a:r>
            <a:r>
              <a:rPr lang="en-US" dirty="0" err="1" smtClean="0"/>
              <a:t>tanke</a:t>
            </a:r>
            <a:r>
              <a:rPr lang="en-US" dirty="0" smtClean="0"/>
              <a:t> , </a:t>
            </a:r>
            <a:r>
              <a:rPr lang="en-US" dirty="0" err="1" smtClean="0"/>
              <a:t>kullat</a:t>
            </a:r>
            <a:r>
              <a:rPr lang="en-US" dirty="0" smtClean="0"/>
              <a:t> e </a:t>
            </a:r>
            <a:r>
              <a:rPr lang="en-US" dirty="0" err="1" smtClean="0"/>
              <a:t>ujit</a:t>
            </a:r>
            <a:r>
              <a:rPr lang="en-US" dirty="0" smtClean="0"/>
              <a:t>, </a:t>
            </a:r>
            <a:r>
              <a:rPr lang="en-US" dirty="0" smtClean="0"/>
              <a:t>                                                       </a:t>
            </a:r>
            <a:r>
              <a:rPr lang="en-US" dirty="0" err="1" smtClean="0"/>
              <a:t>shtyllat</a:t>
            </a:r>
            <a:r>
              <a:rPr lang="en-US" dirty="0" smtClean="0"/>
              <a:t> </a:t>
            </a:r>
            <a:r>
              <a:rPr lang="en-US" dirty="0" err="1" smtClean="0"/>
              <a:t>ajrore</a:t>
            </a:r>
            <a:r>
              <a:rPr lang="en-US" dirty="0" smtClean="0"/>
              <a:t>, </a:t>
            </a:r>
            <a:r>
              <a:rPr lang="en-US" dirty="0" err="1" smtClean="0"/>
              <a:t>etj</a:t>
            </a:r>
            <a:r>
              <a:rPr lang="en-US" dirty="0" smtClean="0"/>
              <a:t> ...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meshed-conductor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2209800"/>
            <a:ext cx="1676400" cy="40010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Punuan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</a:rPr>
              <a:t>:                                  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</a:rPr>
              <a:t>Klasa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</a:rPr>
              <a:t>:8\a</a:t>
            </a:r>
            <a:endParaRPr lang="en-US" sz="36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ZapfChan Dm BT" pitchFamily="66" charset="0"/>
              </a:rPr>
              <a:t>Selma </a:t>
            </a:r>
            <a:r>
              <a:rPr lang="en-US" sz="2400" dirty="0" err="1" smtClean="0">
                <a:latin typeface="ZapfChan Dm BT" pitchFamily="66" charset="0"/>
              </a:rPr>
              <a:t>Gashi</a:t>
            </a:r>
            <a:endParaRPr lang="en-US" sz="2400" dirty="0" smtClean="0">
              <a:latin typeface="ZapfChan Dm BT" pitchFamily="66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Kleon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Cerpja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Eriselda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Shehu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Daniela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Murati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Maria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Milloshi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Artiola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Sinanasi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Anjeza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Caka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Erigerta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Taragjini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Klara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Rasha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Edona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Vukulaj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Albertin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Deda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Fabiola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Baci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,</a:t>
            </a:r>
          </a:p>
          <a:p>
            <a:pPr>
              <a:buFont typeface="Wingdings" pitchFamily="2" charset="2"/>
              <a:buChar char="§"/>
            </a:pP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Erion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ZapfChan Dm BT" pitchFamily="66" charset="0"/>
                <a:cs typeface="Times New Roman" pitchFamily="18" charset="0"/>
              </a:rPr>
              <a:t>Muhametaj</a:t>
            </a:r>
            <a:r>
              <a:rPr lang="en-US" sz="2400" dirty="0" smtClean="0">
                <a:latin typeface="ZapfChan Dm BT" pitchFamily="66" charset="0"/>
                <a:cs typeface="Times New Roman" pitchFamily="18" charset="0"/>
              </a:rPr>
              <a:t>.</a:t>
            </a:r>
            <a:endParaRPr lang="en-US" sz="2400" dirty="0">
              <a:latin typeface="ZapfChan Dm BT" pitchFamily="66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Sistemi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i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mbrojtjes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ne </a:t>
            </a:r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rrjet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447800"/>
            <a:ext cx="7772400" cy="48006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mbrojtje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rrufete</a:t>
            </a:r>
            <a:r>
              <a:rPr lang="en-US" dirty="0" smtClean="0"/>
              <a:t> , ne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kafazi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rrjete</a:t>
            </a:r>
            <a:r>
              <a:rPr lang="en-US" dirty="0" smtClean="0"/>
              <a:t> , </a:t>
            </a:r>
            <a:r>
              <a:rPr lang="en-US" dirty="0" err="1" smtClean="0"/>
              <a:t>përbëhet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percjelles</a:t>
            </a:r>
            <a:r>
              <a:rPr lang="en-US" dirty="0" smtClean="0"/>
              <a:t> </a:t>
            </a:r>
            <a:r>
              <a:rPr lang="en-US" dirty="0" err="1" smtClean="0"/>
              <a:t>teli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mbulojnë</a:t>
            </a:r>
            <a:r>
              <a:rPr lang="en-US" dirty="0" smtClean="0"/>
              <a:t> </a:t>
            </a:r>
            <a:r>
              <a:rPr lang="en-US" dirty="0" err="1" smtClean="0"/>
              <a:t>çatinë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muret</a:t>
            </a:r>
            <a:r>
              <a:rPr lang="en-US" dirty="0" smtClean="0"/>
              <a:t> e </a:t>
            </a:r>
            <a:r>
              <a:rPr lang="en-US" dirty="0" err="1" smtClean="0"/>
              <a:t>strukturës</a:t>
            </a:r>
            <a:r>
              <a:rPr lang="en-US" dirty="0" smtClean="0"/>
              <a:t> </a:t>
            </a:r>
            <a:r>
              <a:rPr lang="en-US" dirty="0" err="1" smtClean="0"/>
              <a:t>qe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jetë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mbrojtur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Terminalet</a:t>
            </a:r>
            <a:r>
              <a:rPr lang="en-US" dirty="0" smtClean="0"/>
              <a:t> e </a:t>
            </a:r>
            <a:r>
              <a:rPr lang="en-US" dirty="0" err="1" smtClean="0"/>
              <a:t>ajrit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pozicionuar</a:t>
            </a:r>
            <a:r>
              <a:rPr lang="en-US" dirty="0" smtClean="0"/>
              <a:t> </a:t>
            </a:r>
            <a:r>
              <a:rPr lang="en-US" dirty="0" err="1" smtClean="0"/>
              <a:t>rreth</a:t>
            </a:r>
            <a:r>
              <a:rPr lang="en-US" dirty="0" smtClean="0"/>
              <a:t> </a:t>
            </a:r>
            <a:r>
              <a:rPr lang="en-US" dirty="0" err="1" smtClean="0"/>
              <a:t>buzë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kulmit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pikat</a:t>
            </a:r>
            <a:r>
              <a:rPr lang="en-US" dirty="0" smtClean="0"/>
              <a:t> e </a:t>
            </a:r>
            <a:r>
              <a:rPr lang="en-US" dirty="0" err="1" smtClean="0"/>
              <a:t>larta</a:t>
            </a:r>
            <a:r>
              <a:rPr lang="en-US" dirty="0" smtClean="0"/>
              <a:t>.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rrjet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ndjek</a:t>
            </a:r>
            <a:r>
              <a:rPr lang="en-US" dirty="0" smtClean="0"/>
              <a:t> </a:t>
            </a:r>
            <a:r>
              <a:rPr lang="en-US" dirty="0" err="1" smtClean="0"/>
              <a:t>perimetrin</a:t>
            </a:r>
            <a:r>
              <a:rPr lang="en-US" dirty="0" smtClean="0"/>
              <a:t> e </a:t>
            </a:r>
            <a:r>
              <a:rPr lang="en-US" dirty="0" err="1" smtClean="0"/>
              <a:t>jashtme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kulmit</a:t>
            </a:r>
            <a:r>
              <a:rPr lang="en-US" dirty="0" smtClean="0"/>
              <a:t>. </a:t>
            </a: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rrjet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plotësuar</a:t>
            </a:r>
            <a:r>
              <a:rPr lang="en-US" dirty="0" smtClean="0"/>
              <a:t> me </a:t>
            </a:r>
            <a:r>
              <a:rPr lang="en-US" dirty="0" err="1" smtClean="0"/>
              <a:t>elemente</a:t>
            </a:r>
            <a:r>
              <a:rPr lang="en-US" dirty="0" smtClean="0"/>
              <a:t> </a:t>
            </a:r>
            <a:r>
              <a:rPr lang="en-US" dirty="0" err="1" smtClean="0"/>
              <a:t>tërthor</a:t>
            </a:r>
            <a:r>
              <a:rPr lang="en-US" dirty="0" smtClean="0"/>
              <a:t>. </a:t>
            </a:r>
            <a:r>
              <a:rPr lang="en-US" dirty="0" err="1" smtClean="0"/>
              <a:t>Madhësia</a:t>
            </a:r>
            <a:r>
              <a:rPr lang="en-US" dirty="0" smtClean="0"/>
              <a:t> </a:t>
            </a:r>
            <a:r>
              <a:rPr lang="en-US" dirty="0" err="1" smtClean="0"/>
              <a:t>teli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midis 5 </a:t>
            </a:r>
            <a:r>
              <a:rPr lang="en-US" dirty="0" err="1" smtClean="0"/>
              <a:t>dhe</a:t>
            </a:r>
            <a:r>
              <a:rPr lang="en-US" dirty="0" smtClean="0"/>
              <a:t> 20 </a:t>
            </a:r>
            <a:r>
              <a:rPr lang="en-US" dirty="0" err="1" smtClean="0"/>
              <a:t>metra</a:t>
            </a:r>
            <a:r>
              <a:rPr lang="en-US" dirty="0" smtClean="0"/>
              <a:t> </a:t>
            </a:r>
            <a:r>
              <a:rPr lang="en-US" dirty="0" err="1" smtClean="0"/>
              <a:t>sipas</a:t>
            </a:r>
            <a:r>
              <a:rPr lang="en-US" dirty="0" smtClean="0"/>
              <a:t> </a:t>
            </a:r>
            <a:r>
              <a:rPr lang="en-US" dirty="0" err="1" smtClean="0"/>
              <a:t>efektivitetin</a:t>
            </a:r>
            <a:r>
              <a:rPr lang="en-US" dirty="0" smtClean="0"/>
              <a:t> e </a:t>
            </a:r>
            <a:r>
              <a:rPr lang="en-US" dirty="0" err="1" smtClean="0"/>
              <a:t>kërkuar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Krye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poshtë</a:t>
            </a:r>
            <a:r>
              <a:rPr lang="en-US" dirty="0" smtClean="0"/>
              <a:t> </a:t>
            </a:r>
            <a:r>
              <a:rPr lang="en-US" dirty="0" err="1" smtClean="0"/>
              <a:t>pajisur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mureve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lidhura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rrjetë</a:t>
            </a:r>
            <a:r>
              <a:rPr lang="en-US" dirty="0" smtClean="0"/>
              <a:t> </a:t>
            </a:r>
            <a:r>
              <a:rPr lang="en-US" dirty="0" err="1" smtClean="0"/>
              <a:t>çati</a:t>
            </a:r>
            <a:r>
              <a:rPr lang="en-US" dirty="0" smtClean="0"/>
              <a:t>,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fund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sistemet</a:t>
            </a:r>
            <a:r>
              <a:rPr lang="en-US" dirty="0" smtClean="0"/>
              <a:t> e </a:t>
            </a:r>
            <a:r>
              <a:rPr lang="en-US" dirty="0" err="1" smtClean="0"/>
              <a:t>tokëzimit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përkushtuar</a:t>
            </a:r>
            <a:r>
              <a:rPr lang="en-US" dirty="0" smtClean="0"/>
              <a:t>. </a:t>
            </a:r>
            <a:r>
              <a:rPr lang="en-US" dirty="0" err="1" smtClean="0"/>
              <a:t>Distanca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mes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dy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poshtë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midis 10 </a:t>
            </a:r>
            <a:r>
              <a:rPr lang="en-US" dirty="0" err="1" smtClean="0"/>
              <a:t>dhe</a:t>
            </a:r>
            <a:r>
              <a:rPr lang="en-US" dirty="0" smtClean="0"/>
              <a:t> 20 </a:t>
            </a:r>
            <a:r>
              <a:rPr lang="en-US" dirty="0" err="1" smtClean="0"/>
              <a:t>metra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përputhje</a:t>
            </a:r>
            <a:r>
              <a:rPr lang="en-US" dirty="0" smtClean="0"/>
              <a:t> me </a:t>
            </a:r>
            <a:r>
              <a:rPr lang="en-US" dirty="0" err="1" smtClean="0"/>
              <a:t>nivelin</a:t>
            </a:r>
            <a:r>
              <a:rPr lang="en-US" dirty="0" smtClean="0"/>
              <a:t> e </a:t>
            </a:r>
            <a:r>
              <a:rPr lang="en-US" dirty="0" err="1" smtClean="0"/>
              <a:t>mbrojtjes</a:t>
            </a:r>
            <a:r>
              <a:rPr lang="en-US" dirty="0" smtClean="0"/>
              <a:t> </a:t>
            </a:r>
            <a:r>
              <a:rPr lang="en-US" dirty="0" err="1" smtClean="0"/>
              <a:t>rrufe</a:t>
            </a:r>
            <a:r>
              <a:rPr lang="en-US" dirty="0" smtClean="0"/>
              <a:t> </a:t>
            </a:r>
            <a:r>
              <a:rPr lang="en-US" dirty="0" err="1" smtClean="0"/>
              <a:t>kërkuar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Pjesa</a:t>
            </a:r>
            <a:r>
              <a:rPr lang="en-US" dirty="0" smtClean="0"/>
              <a:t> </a:t>
            </a:r>
            <a:r>
              <a:rPr lang="en-US" dirty="0" err="1" smtClean="0"/>
              <a:t>më</a:t>
            </a:r>
            <a:r>
              <a:rPr lang="en-US" dirty="0" smtClean="0"/>
              <a:t> e </a:t>
            </a:r>
            <a:r>
              <a:rPr lang="en-US" dirty="0" err="1" smtClean="0"/>
              <a:t>madhe</a:t>
            </a:r>
            <a:r>
              <a:rPr lang="en-US" dirty="0" smtClean="0"/>
              <a:t> e </a:t>
            </a:r>
            <a:r>
              <a:rPr lang="en-US" dirty="0" smtClean="0"/>
              <a:t> </a:t>
            </a:r>
            <a:r>
              <a:rPr lang="en-US" dirty="0" err="1" smtClean="0"/>
              <a:t>rrymës</a:t>
            </a:r>
            <a:r>
              <a:rPr lang="en-US" dirty="0" smtClean="0"/>
              <a:t> </a:t>
            </a:r>
            <a:r>
              <a:rPr lang="en-US" dirty="0" smtClean="0"/>
              <a:t> se </a:t>
            </a:r>
            <a:r>
              <a:rPr lang="en-US" dirty="0" err="1" smtClean="0"/>
              <a:t>rrufese</a:t>
            </a:r>
            <a:r>
              <a:rPr lang="en-US" dirty="0" smtClean="0"/>
              <a:t> </a:t>
            </a:r>
            <a:r>
              <a:rPr lang="en-US" dirty="0" err="1" smtClean="0"/>
              <a:t>kryhet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shpërndarë</a:t>
            </a:r>
            <a:r>
              <a:rPr lang="en-US" dirty="0" smtClean="0"/>
              <a:t> </a:t>
            </a:r>
            <a:r>
              <a:rPr lang="en-US" dirty="0" err="1" smtClean="0"/>
              <a:t>përmes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sistemet</a:t>
            </a:r>
            <a:r>
              <a:rPr lang="en-US" dirty="0" smtClean="0"/>
              <a:t> e </a:t>
            </a:r>
            <a:r>
              <a:rPr lang="en-US" dirty="0" err="1" smtClean="0"/>
              <a:t>tokëzimit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afërt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pikën</a:t>
            </a:r>
            <a:r>
              <a:rPr lang="en-US" dirty="0" smtClean="0"/>
              <a:t> e </a:t>
            </a:r>
            <a:r>
              <a:rPr lang="en-US" dirty="0" err="1" smtClean="0"/>
              <a:t>ndikimit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goditjes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 </a:t>
            </a:r>
            <a:r>
              <a:rPr lang="en-US" dirty="0" err="1" smtClean="0"/>
              <a:t>rrufeja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atenary-wire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47800" y="609600"/>
            <a:ext cx="6248399" cy="5352797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err="1" smtClean="0">
                <a:solidFill>
                  <a:srgbClr val="0070C0"/>
                </a:solidFill>
                <a:latin typeface="ZapfChan Dm BT" pitchFamily="66" charset="0"/>
              </a:rPr>
              <a:t>Sistemi</a:t>
            </a:r>
            <a:r>
              <a:rPr lang="en-US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ZapfChan Dm BT" pitchFamily="66" charset="0"/>
              </a:rPr>
              <a:t>i</a:t>
            </a:r>
            <a:r>
              <a:rPr lang="en-US" u="sng" dirty="0" smtClean="0">
                <a:solidFill>
                  <a:srgbClr val="0070C0"/>
                </a:solidFill>
                <a:latin typeface="ZapfChan Dm BT" pitchFamily="66" charset="0"/>
              </a:rPr>
              <a:t> </a:t>
            </a:r>
            <a:r>
              <a:rPr lang="en-US" u="sng" dirty="0" err="1" smtClean="0">
                <a:solidFill>
                  <a:srgbClr val="0070C0"/>
                </a:solidFill>
                <a:latin typeface="ZapfChan Dm BT" pitchFamily="66" charset="0"/>
              </a:rPr>
              <a:t>mbrojtjes</a:t>
            </a:r>
            <a:r>
              <a:rPr lang="en-US" u="sng" dirty="0" smtClean="0">
                <a:solidFill>
                  <a:srgbClr val="0070C0"/>
                </a:solidFill>
                <a:latin typeface="ZapfChan Dm BT" pitchFamily="66" charset="0"/>
              </a:rPr>
              <a:t> ne </a:t>
            </a:r>
            <a:r>
              <a:rPr lang="en-US" u="sng" dirty="0" err="1" smtClean="0">
                <a:solidFill>
                  <a:srgbClr val="0070C0"/>
                </a:solidFill>
                <a:latin typeface="ZapfChan Dm BT" pitchFamily="66" charset="0"/>
              </a:rPr>
              <a:t>forme</a:t>
            </a:r>
            <a:r>
              <a:rPr lang="en-US" u="sng" dirty="0" smtClean="0">
                <a:solidFill>
                  <a:srgbClr val="0070C0"/>
                </a:solidFill>
                <a:latin typeface="ZapfChan Dm BT" pitchFamily="66" charset="0"/>
              </a:rPr>
              <a:t> “U”</a:t>
            </a:r>
            <a:endParaRPr lang="en-US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mbrojtje</a:t>
            </a:r>
            <a:r>
              <a:rPr lang="en-US" dirty="0" smtClean="0"/>
              <a:t> </a:t>
            </a:r>
            <a:r>
              <a:rPr lang="en-US" dirty="0" err="1" smtClean="0"/>
              <a:t>rrufe</a:t>
            </a:r>
            <a:r>
              <a:rPr lang="en-US" dirty="0" smtClean="0"/>
              <a:t>, </a:t>
            </a:r>
            <a:r>
              <a:rPr lang="en-US" dirty="0" err="1" smtClean="0"/>
              <a:t>përdor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parim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ngjashëm</a:t>
            </a:r>
            <a:r>
              <a:rPr lang="en-US" dirty="0" smtClean="0"/>
              <a:t> me </a:t>
            </a:r>
            <a:r>
              <a:rPr lang="en-US" dirty="0" err="1" smtClean="0"/>
              <a:t>atë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rrjetes</a:t>
            </a:r>
            <a:r>
              <a:rPr lang="en-US" dirty="0" smtClean="0"/>
              <a:t>, </a:t>
            </a:r>
            <a:r>
              <a:rPr lang="en-US" dirty="0" err="1" smtClean="0"/>
              <a:t>përbëhet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teli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, </a:t>
            </a:r>
            <a:r>
              <a:rPr lang="en-US" dirty="0" err="1" smtClean="0"/>
              <a:t>por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një</a:t>
            </a:r>
            <a:r>
              <a:rPr lang="en-US" dirty="0" smtClean="0"/>
              <a:t> </a:t>
            </a:r>
            <a:r>
              <a:rPr lang="en-US" dirty="0" err="1" smtClean="0"/>
              <a:t>distancë</a:t>
            </a:r>
            <a:r>
              <a:rPr lang="en-US" dirty="0" smtClean="0"/>
              <a:t> </a:t>
            </a:r>
            <a:r>
              <a:rPr lang="en-US" dirty="0" err="1" smtClean="0"/>
              <a:t>nga</a:t>
            </a:r>
            <a:r>
              <a:rPr lang="en-US" dirty="0" smtClean="0"/>
              <a:t> </a:t>
            </a:r>
            <a:r>
              <a:rPr lang="en-US" dirty="0" err="1" smtClean="0"/>
              <a:t>struktura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mbrohet</a:t>
            </a:r>
            <a:r>
              <a:rPr lang="en-US" dirty="0" smtClean="0"/>
              <a:t>. </a:t>
            </a:r>
            <a:r>
              <a:rPr lang="en-US" dirty="0" err="1" smtClean="0"/>
              <a:t>Qëllimi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shmangur</a:t>
            </a:r>
            <a:r>
              <a:rPr lang="en-US" dirty="0" smtClean="0"/>
              <a:t> </a:t>
            </a:r>
            <a:r>
              <a:rPr lang="en-US" dirty="0" smtClean="0"/>
              <a:t>a </a:t>
            </a:r>
            <a:r>
              <a:rPr lang="en-US" dirty="0" err="1" smtClean="0"/>
              <a:t>rrufe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vjen</a:t>
            </a:r>
            <a:r>
              <a:rPr lang="en-US" dirty="0" smtClean="0"/>
              <a:t> </a:t>
            </a:r>
            <a:r>
              <a:rPr lang="en-US" dirty="0" err="1" smtClean="0"/>
              <a:t>direkt</a:t>
            </a:r>
            <a:r>
              <a:rPr lang="en-US" dirty="0" smtClean="0"/>
              <a:t> </a:t>
            </a:r>
            <a:r>
              <a:rPr lang="en-US" dirty="0" err="1" smtClean="0"/>
              <a:t>në</a:t>
            </a:r>
            <a:r>
              <a:rPr lang="en-US" dirty="0" smtClean="0"/>
              <a:t> </a:t>
            </a:r>
            <a:r>
              <a:rPr lang="en-US" dirty="0" err="1" smtClean="0"/>
              <a:t>kontakt</a:t>
            </a:r>
            <a:r>
              <a:rPr lang="en-US" dirty="0" smtClean="0"/>
              <a:t> me </a:t>
            </a:r>
            <a:r>
              <a:rPr lang="en-US" dirty="0" err="1" smtClean="0"/>
              <a:t>strukturën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teli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vendosura</a:t>
            </a:r>
            <a:r>
              <a:rPr lang="en-US" dirty="0" smtClean="0"/>
              <a:t> </a:t>
            </a:r>
            <a:r>
              <a:rPr lang="en-US" dirty="0" err="1" smtClean="0"/>
              <a:t>mbi</a:t>
            </a:r>
            <a:r>
              <a:rPr lang="en-US" dirty="0" smtClean="0"/>
              <a:t> </a:t>
            </a:r>
            <a:r>
              <a:rPr lang="en-US" dirty="0" err="1" smtClean="0"/>
              <a:t>strukturën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t'u</a:t>
            </a:r>
            <a:r>
              <a:rPr lang="en-US" dirty="0" smtClean="0"/>
              <a:t> </a:t>
            </a:r>
            <a:r>
              <a:rPr lang="en-US" dirty="0" err="1" smtClean="0"/>
              <a:t>mbrojtur</a:t>
            </a:r>
            <a:r>
              <a:rPr lang="en-US" dirty="0" smtClean="0"/>
              <a:t> </a:t>
            </a:r>
            <a:r>
              <a:rPr lang="en-US" dirty="0" err="1" smtClean="0"/>
              <a:t>janë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lidhura</a:t>
            </a:r>
            <a:r>
              <a:rPr lang="en-US" dirty="0" smtClean="0"/>
              <a:t> me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poshtë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sistemet</a:t>
            </a:r>
            <a:r>
              <a:rPr lang="en-US" dirty="0" smtClean="0"/>
              <a:t> e </a:t>
            </a:r>
            <a:r>
              <a:rPr lang="en-US" dirty="0" err="1" smtClean="0"/>
              <a:t>tokëzimit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përkushtuar</a:t>
            </a:r>
            <a:r>
              <a:rPr lang="en-US" dirty="0" smtClean="0"/>
              <a:t>. </a:t>
            </a:r>
            <a:r>
              <a:rPr lang="en-US" dirty="0" err="1" smtClean="0"/>
              <a:t>Madhësia</a:t>
            </a:r>
            <a:r>
              <a:rPr lang="en-US" dirty="0" smtClean="0"/>
              <a:t> e </a:t>
            </a:r>
            <a:r>
              <a:rPr lang="en-US" dirty="0" err="1" smtClean="0"/>
              <a:t>teli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distanca</a:t>
            </a:r>
            <a:r>
              <a:rPr lang="en-US" dirty="0" smtClean="0"/>
              <a:t> midis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poshtë</a:t>
            </a:r>
            <a:r>
              <a:rPr lang="en-US" dirty="0" smtClean="0"/>
              <a:t> </a:t>
            </a:r>
            <a:r>
              <a:rPr lang="en-US" dirty="0" err="1" smtClean="0"/>
              <a:t>nënshtrohen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njëjtave</a:t>
            </a:r>
            <a:r>
              <a:rPr lang="en-US" dirty="0" smtClean="0"/>
              <a:t> </a:t>
            </a:r>
            <a:r>
              <a:rPr lang="en-US" dirty="0" err="1" smtClean="0"/>
              <a:t>rregulla</a:t>
            </a:r>
            <a:r>
              <a:rPr lang="en-US" dirty="0" smtClean="0"/>
              <a:t> </a:t>
            </a:r>
            <a:r>
              <a:rPr lang="en-US" dirty="0" err="1" smtClean="0"/>
              <a:t>si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përçuesve</a:t>
            </a:r>
            <a:r>
              <a:rPr lang="en-US" dirty="0" smtClean="0"/>
              <a:t> </a:t>
            </a:r>
            <a:r>
              <a:rPr lang="en-US" dirty="0" err="1" smtClean="0"/>
              <a:t>teli</a:t>
            </a:r>
            <a:r>
              <a:rPr lang="en-US" dirty="0" smtClean="0"/>
              <a:t> </a:t>
            </a:r>
            <a:r>
              <a:rPr lang="en-US" dirty="0" err="1" smtClean="0"/>
              <a:t>sistemit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mbrojtjes</a:t>
            </a:r>
            <a:r>
              <a:rPr lang="en-US" dirty="0" smtClean="0"/>
              <a:t> </a:t>
            </a:r>
            <a:r>
              <a:rPr lang="en-US" dirty="0" err="1" smtClean="0"/>
              <a:t>rrufe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Kjo</a:t>
            </a:r>
            <a:r>
              <a:rPr lang="en-US" dirty="0" smtClean="0"/>
              <a:t> </a:t>
            </a:r>
            <a:r>
              <a:rPr lang="en-US" dirty="0" err="1" smtClean="0"/>
              <a:t>mbrojtje</a:t>
            </a:r>
            <a:r>
              <a:rPr lang="en-US" dirty="0" smtClean="0"/>
              <a:t> </a:t>
            </a:r>
            <a:r>
              <a:rPr lang="en-US" dirty="0" err="1" smtClean="0"/>
              <a:t>kërkon</a:t>
            </a:r>
            <a:r>
              <a:rPr lang="en-US" dirty="0" smtClean="0"/>
              <a:t> </a:t>
            </a:r>
            <a:r>
              <a:rPr lang="en-US" dirty="0" err="1" smtClean="0"/>
              <a:t>që</a:t>
            </a:r>
            <a:r>
              <a:rPr lang="en-US" dirty="0" smtClean="0"/>
              <a:t> </a:t>
            </a:r>
            <a:r>
              <a:rPr lang="en-US" dirty="0" err="1" smtClean="0"/>
              <a:t>studime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tjera</a:t>
            </a:r>
            <a:r>
              <a:rPr lang="en-US" dirty="0" smtClean="0"/>
              <a:t> </a:t>
            </a:r>
            <a:r>
              <a:rPr lang="en-US" dirty="0" err="1" smtClean="0"/>
              <a:t>mekanike</a:t>
            </a:r>
            <a:r>
              <a:rPr lang="en-US" dirty="0" smtClean="0"/>
              <a:t> (</a:t>
            </a:r>
            <a:r>
              <a:rPr lang="en-US" dirty="0" err="1" smtClean="0"/>
              <a:t>rezistenca</a:t>
            </a:r>
            <a:r>
              <a:rPr lang="en-US" dirty="0" smtClean="0"/>
              <a:t> e </a:t>
            </a:r>
            <a:r>
              <a:rPr lang="en-US" dirty="0" err="1" smtClean="0"/>
              <a:t>materialeve</a:t>
            </a:r>
            <a:r>
              <a:rPr lang="en-US" dirty="0" smtClean="0"/>
              <a:t>, </a:t>
            </a:r>
            <a:r>
              <a:rPr lang="en-US" dirty="0" err="1" smtClean="0"/>
              <a:t>kualifikimin</a:t>
            </a:r>
            <a:r>
              <a:rPr lang="en-US" dirty="0" smtClean="0"/>
              <a:t> </a:t>
            </a:r>
            <a:r>
              <a:rPr lang="en-US" dirty="0" err="1" smtClean="0"/>
              <a:t>presion</a:t>
            </a:r>
            <a:r>
              <a:rPr lang="en-US" dirty="0" smtClean="0"/>
              <a:t> </a:t>
            </a:r>
            <a:r>
              <a:rPr lang="en-US" dirty="0" smtClean="0"/>
              <a:t>ne </a:t>
            </a:r>
            <a:r>
              <a:rPr lang="en-US" dirty="0" err="1" smtClean="0"/>
              <a:t>terren</a:t>
            </a:r>
            <a:r>
              <a:rPr lang="en-US" dirty="0" smtClean="0"/>
              <a:t>, </a:t>
            </a:r>
            <a:r>
              <a:rPr lang="en-US" dirty="0" err="1" smtClean="0"/>
              <a:t>rezistencën</a:t>
            </a:r>
            <a:r>
              <a:rPr lang="en-US" dirty="0" smtClean="0"/>
              <a:t> </a:t>
            </a:r>
            <a:r>
              <a:rPr lang="en-US" dirty="0" err="1" smtClean="0"/>
              <a:t>ndaj</a:t>
            </a:r>
            <a:r>
              <a:rPr lang="en-US" dirty="0" smtClean="0"/>
              <a:t> </a:t>
            </a:r>
            <a:r>
              <a:rPr lang="en-US" dirty="0" err="1" smtClean="0"/>
              <a:t>erës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motit</a:t>
            </a:r>
            <a:r>
              <a:rPr lang="en-US" dirty="0" smtClean="0"/>
              <a:t> </a:t>
            </a:r>
            <a:r>
              <a:rPr lang="en-US" dirty="0" err="1" smtClean="0"/>
              <a:t>kusht</a:t>
            </a:r>
            <a:r>
              <a:rPr lang="en-US" dirty="0" smtClean="0"/>
              <a:t>, </a:t>
            </a:r>
            <a:r>
              <a:rPr lang="en-US" dirty="0" err="1" smtClean="0"/>
              <a:t>etj</a:t>
            </a:r>
            <a:r>
              <a:rPr lang="en-US" dirty="0" smtClean="0"/>
              <a:t>),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kryhet</a:t>
            </a:r>
            <a:r>
              <a:rPr lang="en-US" dirty="0" smtClean="0"/>
              <a:t> </a:t>
            </a:r>
            <a:r>
              <a:rPr lang="en-US" dirty="0" err="1" smtClean="0"/>
              <a:t>dhe</a:t>
            </a:r>
            <a:r>
              <a:rPr lang="en-US" dirty="0" smtClean="0"/>
              <a:t> </a:t>
            </a:r>
            <a:r>
              <a:rPr lang="en-US" dirty="0" err="1" smtClean="0"/>
              <a:t>distancat</a:t>
            </a:r>
            <a:r>
              <a:rPr lang="en-US" dirty="0" smtClean="0"/>
              <a:t> </a:t>
            </a:r>
            <a:r>
              <a:rPr lang="en-US" dirty="0" err="1" smtClean="0"/>
              <a:t>izolimin</a:t>
            </a:r>
            <a:r>
              <a:rPr lang="en-US" dirty="0" smtClean="0"/>
              <a:t> </a:t>
            </a:r>
            <a:r>
              <a:rPr lang="en-US" dirty="0" err="1" smtClean="0"/>
              <a:t>përcaktuar</a:t>
            </a:r>
            <a:r>
              <a:rPr lang="en-US" dirty="0" smtClean="0"/>
              <a:t>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err="1" smtClean="0"/>
              <a:t>Ky</a:t>
            </a:r>
            <a:r>
              <a:rPr lang="en-US" dirty="0" smtClean="0"/>
              <a:t> </a:t>
            </a:r>
            <a:r>
              <a:rPr lang="en-US" dirty="0" err="1" smtClean="0"/>
              <a:t>sistem</a:t>
            </a:r>
            <a:r>
              <a:rPr lang="en-US" dirty="0" smtClean="0"/>
              <a:t> </a:t>
            </a:r>
            <a:r>
              <a:rPr lang="en-US" dirty="0" err="1" smtClean="0"/>
              <a:t>është</a:t>
            </a:r>
            <a:r>
              <a:rPr lang="en-US" dirty="0" smtClean="0"/>
              <a:t> </a:t>
            </a:r>
            <a:r>
              <a:rPr lang="en-US" dirty="0" err="1" smtClean="0"/>
              <a:t>përdorur</a:t>
            </a:r>
            <a:r>
              <a:rPr lang="en-US" dirty="0" smtClean="0"/>
              <a:t> </a:t>
            </a:r>
            <a:r>
              <a:rPr lang="en-US" dirty="0" err="1" smtClean="0"/>
              <a:t>veçanërisht</a:t>
            </a:r>
            <a:r>
              <a:rPr lang="en-US" dirty="0" smtClean="0"/>
              <a:t> </a:t>
            </a:r>
            <a:r>
              <a:rPr lang="en-US" dirty="0" err="1" smtClean="0"/>
              <a:t>për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mbrojtur</a:t>
            </a:r>
            <a:r>
              <a:rPr lang="en-US" dirty="0" smtClean="0"/>
              <a:t> </a:t>
            </a:r>
            <a:r>
              <a:rPr lang="en-US" dirty="0" err="1" smtClean="0"/>
              <a:t>zonat</a:t>
            </a:r>
            <a:r>
              <a:rPr lang="en-US" dirty="0" smtClean="0"/>
              <a:t> e </a:t>
            </a:r>
            <a:r>
              <a:rPr lang="en-US" dirty="0" err="1" smtClean="0"/>
              <a:t>hapura</a:t>
            </a:r>
            <a:r>
              <a:rPr lang="en-US" dirty="0" smtClean="0"/>
              <a:t> </a:t>
            </a:r>
            <a:r>
              <a:rPr lang="en-US" dirty="0" err="1" smtClean="0"/>
              <a:t>kur</a:t>
            </a:r>
            <a:r>
              <a:rPr lang="en-US" dirty="0" smtClean="0"/>
              <a:t> </a:t>
            </a:r>
            <a:r>
              <a:rPr lang="en-US" dirty="0" err="1" smtClean="0"/>
              <a:t>nuk</a:t>
            </a:r>
            <a:r>
              <a:rPr lang="en-US" dirty="0" smtClean="0"/>
              <a:t> ka </a:t>
            </a:r>
            <a:r>
              <a:rPr lang="en-US" dirty="0" err="1" smtClean="0"/>
              <a:t>mbështetje</a:t>
            </a:r>
            <a:r>
              <a:rPr lang="en-US" dirty="0" smtClean="0"/>
              <a:t> </a:t>
            </a:r>
            <a:r>
              <a:rPr lang="en-US" dirty="0" err="1" smtClean="0"/>
              <a:t>arkitektonike</a:t>
            </a:r>
            <a:r>
              <a:rPr lang="en-US" dirty="0" smtClean="0"/>
              <a:t> </a:t>
            </a:r>
            <a:r>
              <a:rPr lang="en-US" dirty="0" err="1" smtClean="0"/>
              <a:t>apo</a:t>
            </a:r>
            <a:r>
              <a:rPr lang="en-US" dirty="0" smtClean="0"/>
              <a:t> </a:t>
            </a:r>
            <a:r>
              <a:rPr lang="en-US" dirty="0" err="1" smtClean="0"/>
              <a:t>magazinimit</a:t>
            </a:r>
            <a:r>
              <a:rPr lang="en-US" dirty="0" smtClean="0"/>
              <a:t> </a:t>
            </a:r>
            <a:r>
              <a:rPr lang="en-US" dirty="0" err="1" smtClean="0"/>
              <a:t>të</a:t>
            </a:r>
            <a:r>
              <a:rPr lang="en-US" dirty="0" smtClean="0"/>
              <a:t> </a:t>
            </a:r>
            <a:r>
              <a:rPr lang="en-US" dirty="0" err="1" smtClean="0"/>
              <a:t>rrezikshme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rotection-using-natural-components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56882" y="838200"/>
            <a:ext cx="6777081" cy="5105400"/>
          </a:xfr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153400" cy="808038"/>
          </a:xfrm>
        </p:spPr>
        <p:txBody>
          <a:bodyPr>
            <a:normAutofit/>
          </a:bodyPr>
          <a:lstStyle/>
          <a:p>
            <a:pPr algn="ctr"/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Instalimi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 I </a:t>
            </a:r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Rrufepriteses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pic>
        <p:nvPicPr>
          <p:cNvPr id="4" name="Content Placeholder 3" descr="http://www.lightningrodparts.com/images/installation3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295400"/>
            <a:ext cx="2209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lightningrodparts.com/images/installation2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4478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lightningrodparts.com/images/installation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886200"/>
            <a:ext cx="2438400" cy="2295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lightningrodparts.com/images/installation5.gif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810000"/>
            <a:ext cx="2438400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838200"/>
            <a:ext cx="8153400" cy="5486400"/>
          </a:xfrm>
        </p:spPr>
        <p:txBody>
          <a:bodyPr>
            <a:normAutofit fontScale="70000" lnSpcReduction="20000"/>
          </a:bodyPr>
          <a:lstStyle/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Si 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përcjellës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pranues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paraparë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qeliku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Fe-Zn 20x3 mm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ulluqet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horizuntal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kulm.Shiriti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përforcohet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mbajtëseve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rrufepritësit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distancë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tjetra.Shiriti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zinkuar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ulluqe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ndihmën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lidhëseve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ulluqe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Përcjellësit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rënës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kutitë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Fe-Zn 20x3 mm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vendosen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shtylla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vizatimit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ndërtimit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objektit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objekt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gjithsejt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ramje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Kutitë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testim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parapara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lartësi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1.7 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vendoset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kutia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themel.Punohet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ashtu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lihrt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10 cm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vazhdim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mënyrë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lidhëseve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M8-20.Në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këto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kuti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tokëzimit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tokëzuesit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themele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Përcjellësi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përcjellësi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cili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ramjet 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kulmi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tokëzuesin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themel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Fe-Zn 25x4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mm.Lidhja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përcjellësit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tokëzuesin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pllakëzave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kryqëzuese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kutitë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testim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Tokëzimi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parashihet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tokëzim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themele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punohet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shiritit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Fe-Zn 25x4mm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betonuar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themele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objektit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shtrirë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sipas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vizatimeve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projekt.Në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caktuara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projekt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bërë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lidhjet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përcjellësin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tokezues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gypor.Janë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parapare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gjithsejt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tokezues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gypor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gjatesisë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l=1.5 m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vendosur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vizatim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ANET POZITIVE TE RRUFEPRITESVE</a:t>
            </a:r>
            <a:endParaRPr lang="en-US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 lvl="0"/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Parandalimi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zjarrit</a:t>
            </a:r>
            <a:r>
              <a:rPr lang="en-US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goditja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rrufese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filloj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zjarr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afrohet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materialit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djegshëm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letër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tubacioneve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gazit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ndërtesë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duke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përfshirë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gjithe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zjarr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lendoje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personat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instaluar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Mbron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shtepine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demtimet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shkarkesë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goditje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mureve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fragment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betonit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suva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copëton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xhamin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instaluar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)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lvl="0"/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Mbron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pajisjet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demtimet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Televizionet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mikrovalë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telefonat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llampat,kompjuterat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goditen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Pajisjet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elektronike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kompjuterët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janë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veçanërisht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pambrojtur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.(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sistemi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mbrojtjes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instaluar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)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lehte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instalim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ekonomike</a:t>
            </a:r>
            <a:r>
              <a:rPr lang="en-US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jemi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sigurt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shtepi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gjate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stuhie</a:t>
            </a:r>
            <a:r>
              <a:rPr lang="en-US" sz="3600" dirty="0" smtClean="0">
                <a:ln w="11430">
                  <a:solidFill>
                    <a:srgbClr val="FFC000"/>
                  </a:solidFill>
                </a:ln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?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Clr>
                <a:schemeClr val="bg2">
                  <a:lumMod val="75000"/>
                </a:schemeClr>
              </a:buClr>
              <a:buFont typeface="Times New Roman" pitchFamily="18" charset="0"/>
              <a:buChar char="*"/>
            </a:pPr>
            <a:endParaRPr lang="en-US" sz="2400" dirty="0" smtClean="0">
              <a:ln w="11430">
                <a:noFill/>
              </a:ln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Times New Roman" pitchFamily="18" charset="0"/>
              <a:buChar char="*"/>
            </a:pP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Shmangni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telefona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Times New Roman" pitchFamily="18" charset="0"/>
              <a:buChar char="*"/>
            </a:pP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Shmangni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pajisjet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Nëse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keni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ndërmend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heq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priza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pajisje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elektronike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bëjë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mirë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para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stuhisë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arrin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Times New Roman" pitchFamily="18" charset="0"/>
              <a:buChar char="*"/>
            </a:pP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Shmangni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kontakt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pajisjet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hidraulike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duart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tuaja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duhet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dush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enët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Times New Roman" pitchFamily="18" charset="0"/>
              <a:buChar char="*"/>
            </a:pP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Qëndro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larg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dritaret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dyerve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kujdes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nese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jeni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jashte.Mos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strehoni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poshte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pemes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Clr>
                <a:schemeClr val="bg2">
                  <a:lumMod val="75000"/>
                </a:schemeClr>
              </a:buClr>
              <a:buFont typeface="Times New Roman" pitchFamily="18" charset="0"/>
              <a:buChar char="*"/>
            </a:pP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shtrihen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dysheme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prej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betoni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mbështet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mure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betonit</a:t>
            </a:r>
            <a:r>
              <a:rPr lang="en-US" sz="2400" dirty="0" smtClean="0">
                <a:ln w="11430">
                  <a:noFill/>
                </a:ln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KURIOZITETE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Venezuela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goditet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rrufet,në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fenomen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referuara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stuhia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përjetshme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."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godasë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zonat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larg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milje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(16 km)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qendër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stuhisë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godasë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njëjtin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objekt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here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vertete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fakt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tretën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kohës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Empire State Building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New York City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goditur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herë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vrasësit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vdekjeprurëse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motit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lidhura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SHBA, duke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vrarë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90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njerëz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duke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plagosur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300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                </a:t>
            </a: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Afrikën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Qendrore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vend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tjetër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botë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SHBA,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Florida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çdo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shtet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tjetër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rrallë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polet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Veriut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Jugut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               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aeroplan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komercial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goditet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herë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mesatarisht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Përplasja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fundit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regjistruar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shkak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megjithatë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1967.    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Vetetima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fenoment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rrezikshme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fuqishme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Energjia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përfshira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goditje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rrufe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vetme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jete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100 Watt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5934670"/>
            <a:ext cx="61513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3175">
                  <a:noFill/>
                  <a:prstDash val="solid"/>
                  <a:miter lim="800000"/>
                </a:ln>
                <a:solidFill>
                  <a:srgbClr val="7030A0"/>
                </a:solidFill>
              </a:rPr>
              <a:t>       Venezuela   </a:t>
            </a:r>
            <a:r>
              <a:rPr lang="en-US" sz="5400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sz="5400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7" name="Content Placeholder 6" descr="lightning_lake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5943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7772400" cy="1143000"/>
          </a:xfrm>
        </p:spPr>
        <p:txBody>
          <a:bodyPr>
            <a:normAutofit/>
          </a:bodyPr>
          <a:lstStyle/>
          <a:p>
            <a:r>
              <a:rPr lang="en-US" sz="3200" u="sng" dirty="0" err="1" smtClean="0">
                <a:solidFill>
                  <a:srgbClr val="0070C0"/>
                </a:solidFill>
                <a:latin typeface="ZapfChan Dm BT" pitchFamily="66" charset="0"/>
              </a:rPr>
              <a:t>Nentemat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</a:rPr>
              <a:t>:</a:t>
            </a:r>
            <a:endParaRPr lang="en-US" sz="3200" u="sng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Gazet</a:t>
            </a:r>
            <a:r>
              <a:rPr lang="en-US" sz="2400" dirty="0" smtClean="0"/>
              <a:t> </a:t>
            </a:r>
            <a:r>
              <a:rPr lang="en-US" sz="2400" dirty="0" err="1" smtClean="0"/>
              <a:t>jane</a:t>
            </a:r>
            <a:r>
              <a:rPr lang="en-US" sz="2400" dirty="0" smtClean="0"/>
              <a:t> </a:t>
            </a:r>
            <a:r>
              <a:rPr lang="en-US" sz="2400" dirty="0" err="1" smtClean="0"/>
              <a:t>percjelles</a:t>
            </a:r>
            <a:r>
              <a:rPr lang="en-US" sz="2400" dirty="0" smtClean="0"/>
              <a:t> </a:t>
            </a:r>
            <a:r>
              <a:rPr lang="en-US" sz="2400" dirty="0" err="1" smtClean="0"/>
              <a:t>apo</a:t>
            </a:r>
            <a:r>
              <a:rPr lang="en-US" sz="2400" dirty="0" smtClean="0"/>
              <a:t> </a:t>
            </a:r>
            <a:r>
              <a:rPr lang="en-US" sz="2400" dirty="0" err="1" smtClean="0"/>
              <a:t>vecues</a:t>
            </a:r>
            <a:r>
              <a:rPr lang="en-US" sz="2400" dirty="0" smtClean="0"/>
              <a:t>?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Shkarkesa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elektrike</a:t>
            </a:r>
            <a:r>
              <a:rPr lang="en-US" sz="2400" dirty="0" smtClean="0"/>
              <a:t> </a:t>
            </a:r>
            <a:r>
              <a:rPr lang="en-US" sz="2400" dirty="0" err="1" smtClean="0"/>
              <a:t>si</a:t>
            </a:r>
            <a:r>
              <a:rPr lang="en-US" sz="2400" dirty="0" smtClean="0"/>
              <a:t> </a:t>
            </a:r>
            <a:r>
              <a:rPr lang="en-US" sz="2400" dirty="0" err="1" smtClean="0"/>
              <a:t>rryme</a:t>
            </a:r>
            <a:r>
              <a:rPr lang="en-US" sz="2400" dirty="0" smtClean="0"/>
              <a:t> </a:t>
            </a:r>
            <a:r>
              <a:rPr lang="en-US" sz="2400" dirty="0" err="1" smtClean="0"/>
              <a:t>elektrike</a:t>
            </a:r>
            <a:r>
              <a:rPr lang="en-US" sz="2400" dirty="0" smtClean="0"/>
              <a:t> ne gaze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Rrufeja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smtClean="0"/>
              <a:t>Benjamin Franklin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Rrufepritesja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Llojet</a:t>
            </a:r>
            <a:r>
              <a:rPr lang="en-US" sz="2400" dirty="0" smtClean="0"/>
              <a:t> e </a:t>
            </a:r>
            <a:r>
              <a:rPr lang="en-US" sz="2400" dirty="0" err="1" smtClean="0"/>
              <a:t>rrufepriteses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Sistemi</a:t>
            </a:r>
            <a:r>
              <a:rPr lang="en-US" sz="2400" dirty="0" smtClean="0"/>
              <a:t> I </a:t>
            </a:r>
            <a:r>
              <a:rPr lang="en-US" sz="2400" dirty="0" err="1" smtClean="0"/>
              <a:t>mbrojtjes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Funksionimi</a:t>
            </a:r>
            <a:r>
              <a:rPr lang="en-US" sz="2400" dirty="0" smtClean="0"/>
              <a:t> 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Terminalet</a:t>
            </a:r>
            <a:r>
              <a:rPr lang="en-US" sz="2400" dirty="0" smtClean="0"/>
              <a:t> </a:t>
            </a:r>
            <a:r>
              <a:rPr lang="en-US" sz="2400" dirty="0" err="1" smtClean="0"/>
              <a:t>Ajrore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Sistemi</a:t>
            </a:r>
            <a:r>
              <a:rPr lang="en-US" sz="2400" dirty="0" smtClean="0"/>
              <a:t> I </a:t>
            </a:r>
            <a:r>
              <a:rPr lang="en-US" sz="2400" dirty="0" err="1" smtClean="0"/>
              <a:t>mbrojtjes</a:t>
            </a:r>
            <a:r>
              <a:rPr lang="en-US" sz="2400" dirty="0" smtClean="0"/>
              <a:t> ne </a:t>
            </a:r>
            <a:r>
              <a:rPr lang="en-US" sz="2400" dirty="0" err="1" smtClean="0"/>
              <a:t>rrjete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Sistemi</a:t>
            </a:r>
            <a:r>
              <a:rPr lang="en-US" sz="2400" dirty="0" smtClean="0"/>
              <a:t> I </a:t>
            </a:r>
            <a:r>
              <a:rPr lang="en-US" sz="2400" dirty="0" err="1" smtClean="0"/>
              <a:t>mbrojtjes</a:t>
            </a:r>
            <a:r>
              <a:rPr lang="en-US" sz="2400" dirty="0" smtClean="0"/>
              <a:t> ne </a:t>
            </a:r>
            <a:r>
              <a:rPr lang="en-US" sz="2400" dirty="0" err="1" smtClean="0"/>
              <a:t>forme</a:t>
            </a:r>
            <a:r>
              <a:rPr lang="en-US" sz="2400" dirty="0" smtClean="0"/>
              <a:t> “U”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Instalimi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Anet</a:t>
            </a:r>
            <a:r>
              <a:rPr lang="en-US" sz="2400" dirty="0" smtClean="0"/>
              <a:t> </a:t>
            </a:r>
            <a:r>
              <a:rPr lang="en-US" sz="2400" dirty="0" err="1" smtClean="0"/>
              <a:t>pozitive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rrufepritesve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Disa</a:t>
            </a:r>
            <a:r>
              <a:rPr lang="en-US" sz="2400" dirty="0" smtClean="0"/>
              <a:t> </a:t>
            </a:r>
            <a:r>
              <a:rPr lang="en-US" sz="2400" dirty="0" err="1" smtClean="0"/>
              <a:t>keshilla</a:t>
            </a:r>
            <a:r>
              <a:rPr lang="en-US" sz="2400" dirty="0" smtClean="0"/>
              <a:t> </a:t>
            </a:r>
            <a:r>
              <a:rPr lang="en-US" sz="2400" dirty="0" err="1" smtClean="0"/>
              <a:t>nese</a:t>
            </a:r>
            <a:r>
              <a:rPr lang="en-US" sz="2400" dirty="0" smtClean="0"/>
              <a:t> </a:t>
            </a:r>
            <a:r>
              <a:rPr lang="en-US" sz="2400" dirty="0" err="1" smtClean="0"/>
              <a:t>nuk</a:t>
            </a:r>
            <a:r>
              <a:rPr lang="en-US" sz="2400" dirty="0" smtClean="0"/>
              <a:t> </a:t>
            </a:r>
            <a:r>
              <a:rPr lang="en-US" sz="2400" dirty="0" err="1" smtClean="0"/>
              <a:t>keni</a:t>
            </a:r>
            <a:r>
              <a:rPr lang="en-US" sz="2400" dirty="0" smtClean="0"/>
              <a:t> </a:t>
            </a:r>
            <a:r>
              <a:rPr lang="en-US" sz="2400" dirty="0" err="1" smtClean="0"/>
              <a:t>te</a:t>
            </a:r>
            <a:r>
              <a:rPr lang="en-US" sz="2400" dirty="0" smtClean="0"/>
              <a:t> </a:t>
            </a:r>
            <a:r>
              <a:rPr lang="en-US" sz="2400" dirty="0" err="1" smtClean="0"/>
              <a:t>instaluar</a:t>
            </a:r>
            <a:r>
              <a:rPr lang="en-US" sz="2400" dirty="0" smtClean="0"/>
              <a:t> </a:t>
            </a:r>
            <a:r>
              <a:rPr lang="en-US" sz="2400" dirty="0" err="1" smtClean="0"/>
              <a:t>rrufepritesit</a:t>
            </a:r>
            <a:r>
              <a:rPr lang="en-US" sz="2400" dirty="0" smtClean="0"/>
              <a:t> </a:t>
            </a:r>
          </a:p>
          <a:p>
            <a:pPr>
              <a:buFont typeface="Wingdings" pitchFamily="2" charset="2"/>
              <a:buChar char="q"/>
            </a:pPr>
            <a:r>
              <a:rPr lang="en-US" sz="2400" dirty="0" err="1" smtClean="0"/>
              <a:t>Kuriozitete</a:t>
            </a:r>
            <a:endParaRPr lang="en-US" sz="2400" dirty="0" smtClean="0"/>
          </a:p>
          <a:p>
            <a:pPr>
              <a:buFont typeface="Wingdings" pitchFamily="2" charset="2"/>
              <a:buChar char="q"/>
            </a:pPr>
            <a:endParaRPr lang="en-US" sz="2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381000"/>
            <a:ext cx="8305800" cy="5638800"/>
          </a:xfrm>
        </p:spPr>
        <p:txBody>
          <a:bodyPr/>
          <a:lstStyle/>
          <a:p>
            <a:pPr>
              <a:buNone/>
            </a:pPr>
            <a:endParaRPr lang="en-US" sz="28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Picture 3" descr="Night-Prairie-Lightning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0198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974551" y="5934670"/>
            <a:ext cx="321216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   </a:t>
            </a:r>
            <a:r>
              <a:rPr lang="en-US" sz="5400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Florida   </a:t>
            </a:r>
            <a:endParaRPr lang="en-US" sz="5400" cap="none" spc="0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volcan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581400" cy="521457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28600" y="5562600"/>
            <a:ext cx="27432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cap="none" spc="0" dirty="0" err="1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</a:rPr>
              <a:t>Islanda</a:t>
            </a:r>
            <a:endParaRPr lang="en-US" sz="5400" cap="none" spc="0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</a:endParaRPr>
          </a:p>
        </p:txBody>
      </p:sp>
      <p:pic>
        <p:nvPicPr>
          <p:cNvPr id="7" name="Picture 6" descr="99e6d192ecea8384930cd0a90eeab2b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457200"/>
            <a:ext cx="5410200" cy="441960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441171" y="5410200"/>
            <a:ext cx="349397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err="1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Afrika</a:t>
            </a:r>
            <a:r>
              <a:rPr lang="en-US" sz="5400" cap="none" spc="0" dirty="0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cap="none" spc="0" dirty="0" err="1" smtClean="0">
                <a:ln w="18000">
                  <a:noFill/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jugore</a:t>
            </a:r>
            <a:endParaRPr lang="en-US" sz="5400" cap="none" spc="0" dirty="0">
              <a:ln w="18000">
                <a:noFill/>
                <a:prstDash val="solid"/>
                <a:miter lim="800000"/>
              </a:ln>
              <a:solidFill>
                <a:srgbClr val="7030A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endParaRPr lang="en-US" sz="2800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buNone/>
            </a:pPr>
            <a:endParaRPr lang="en-US" sz="2800" b="1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sz="2800" b="1" i="1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28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b="1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Faleminderit</a:t>
            </a:r>
            <a:r>
              <a:rPr lang="en-US" b="1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b="1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vemendje</a:t>
            </a:r>
            <a:r>
              <a:rPr lang="en-US" b="1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b="1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b="1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kushtuat</a:t>
            </a:r>
            <a:r>
              <a:rPr lang="en-US" b="1" i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endParaRPr lang="en-US" sz="2800" b="1" i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reflection blurRad="6350" stA="60000" endA="900" endPos="58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8001000" cy="10668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b="1" u="sng" dirty="0" smtClean="0">
                <a:solidFill>
                  <a:srgbClr val="0070C0"/>
                </a:solidFill>
              </a:rPr>
              <a:t/>
            </a:r>
            <a:br>
              <a:rPr lang="en-US" b="1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/>
            </a:r>
            <a:br>
              <a:rPr lang="en-US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/>
            </a:r>
            <a:br>
              <a:rPr lang="en-US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/>
            </a:r>
            <a:br>
              <a:rPr lang="en-US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/>
            </a:r>
            <a:br>
              <a:rPr lang="en-US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/>
            </a:r>
            <a:br>
              <a:rPr lang="en-US" u="sng" dirty="0" smtClean="0">
                <a:solidFill>
                  <a:srgbClr val="0070C0"/>
                </a:solidFill>
              </a:rPr>
            </a:br>
            <a:r>
              <a:rPr lang="en-US" u="sng" dirty="0" smtClean="0">
                <a:solidFill>
                  <a:srgbClr val="0070C0"/>
                </a:solidFill>
              </a:rPr>
              <a:t>   </a:t>
            </a:r>
            <a:r>
              <a:rPr lang="en-US" u="sng" dirty="0" err="1" smtClean="0">
                <a:solidFill>
                  <a:srgbClr val="0070C0"/>
                </a:solidFill>
                <a:latin typeface="ZapfChan Dm BT" pitchFamily="66" charset="0"/>
              </a:rPr>
              <a:t>Objektivat</a:t>
            </a:r>
            <a:r>
              <a:rPr lang="en-US" u="sng" dirty="0" smtClean="0">
                <a:solidFill>
                  <a:srgbClr val="0070C0"/>
                </a:solidFill>
                <a:latin typeface="ZapfChan Dm BT" pitchFamily="66" charset="0"/>
              </a:rPr>
              <a:t>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Nxënësi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jetë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aftë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: </a:t>
            </a:r>
          </a:p>
          <a:p>
            <a:pPr>
              <a:buNone/>
            </a:pP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◊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njohë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mënyrë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thjeshtuar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rrufepritësen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, 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si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elementë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të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hasura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shpesh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në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përditshmërinë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ZapfChan Dm BT" pitchFamily="66" charset="0"/>
                <a:cs typeface="Times New Roman" pitchFamily="18" charset="0"/>
              </a:rPr>
              <a:t>njerëzve</a:t>
            </a:r>
            <a:r>
              <a:rPr lang="en-US" sz="2800" dirty="0" smtClean="0">
                <a:latin typeface="ZapfChan Dm BT" pitchFamily="66" charset="0"/>
                <a:cs typeface="Times New Roman" pitchFamily="18" charset="0"/>
              </a:rPr>
              <a:t> 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Gazet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jane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percjelles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apo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vecues</a:t>
            </a:r>
            <a:r>
              <a:rPr lang="en-US" sz="36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?</a:t>
            </a:r>
            <a:r>
              <a:rPr lang="en-US" sz="3600" dirty="0" smtClean="0">
                <a:latin typeface="ZapfChan Dm BT" pitchFamily="66" charset="0"/>
              </a:rPr>
              <a:t/>
            </a:r>
            <a:br>
              <a:rPr lang="en-US" sz="3600" dirty="0" smtClean="0">
                <a:latin typeface="ZapfChan Dm BT" pitchFamily="66" charset="0"/>
              </a:rPr>
            </a:br>
            <a:endParaRPr lang="en-US" sz="3600" dirty="0"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066800"/>
            <a:ext cx="8305800" cy="533400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zakonshme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gazet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ndryshme,si;oksigjeni,hidrogjeni,ajri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etj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vecues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mire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elektricitetit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Prania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kontakteve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çelesi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hapim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çelesin,te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nderpritet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rryma.Megjithate,trupat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elektrizuar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p.sh.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ngarkuar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shkarkohen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kalimin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kohes.Pse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pPr>
              <a:buNone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Eksperiment1.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Afrojme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sferes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ngarkuar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pozitivisht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,flaken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qiriu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shohim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shkarkohet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shpejt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sesa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mungese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Si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shpjegohet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kushte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zakonshme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ajer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ka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pozitive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molekula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humbur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Keto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lira 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shkarkojne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pas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njefare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kohe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prane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afrojme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flaken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qiriri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numri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elektroneve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lira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numri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joneve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pozitive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elektroskopit,shtohet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elektroneve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bashkohen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molekulat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japin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negative.Keshtu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jonizohet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behet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percjelles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mire I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rrymes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Elektronet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lira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levizin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drejt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sferes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ngarkuar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pozitivisht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shkarkojne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ate,kurse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jonet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positive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perreth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largohen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sfera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elektroskopit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848600" cy="1020762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u="sng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Shkarkesa</a:t>
            </a:r>
            <a:r>
              <a:rPr lang="en-US" sz="31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elektrike</a:t>
            </a:r>
            <a:r>
              <a:rPr lang="en-US" sz="31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si</a:t>
            </a:r>
            <a:r>
              <a:rPr lang="en-US" sz="31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rryme</a:t>
            </a:r>
            <a:r>
              <a:rPr lang="en-US" sz="31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</a:t>
            </a:r>
            <a:r>
              <a:rPr lang="en-US" sz="3100" u="sng" dirty="0" err="1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elektrike</a:t>
            </a:r>
            <a:r>
              <a:rPr lang="en-US" sz="31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 ne gaze</a:t>
            </a:r>
            <a:br>
              <a:rPr lang="en-US" sz="31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</a:br>
            <a:endParaRPr lang="en-US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219200"/>
            <a:ext cx="81534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Eksperiment2.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Rrotullojme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boshtin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makines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elekrostatike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here,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vendoset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tension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Afrojme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njera-tjetren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afrohen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largesine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centimetrave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shohim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shfaroset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shkendije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shkarkohen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Si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sferave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tension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larte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perftohet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fushe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fuqishme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Elektronet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lira do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levizin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shpejtesi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drejt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ngarkuar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pozitivisht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.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rruges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tyre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godasin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molekulat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ajrit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jonozojne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ato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Keshtu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kanalin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ngushte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shkendijes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levizje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elektroneve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joneve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negative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drejt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ngarkuar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pozitivisht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joneve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positive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drejt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sferes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ngarkuar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negativisht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Kemi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keshtu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kalim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rrymes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 </a:t>
            </a:r>
            <a:r>
              <a:rPr lang="en-US" sz="3200" u="sng" dirty="0" smtClean="0">
                <a:solidFill>
                  <a:srgbClr val="0070C0"/>
                </a:solidFill>
                <a:latin typeface="ZapfChan Dm BT" pitchFamily="66" charset="0"/>
                <a:cs typeface="Times New Roman" pitchFamily="18" charset="0"/>
              </a:rPr>
              <a:t>RRUFEJA</a:t>
            </a:r>
            <a:endParaRPr lang="en-US" dirty="0">
              <a:solidFill>
                <a:srgbClr val="0070C0"/>
              </a:solidFill>
              <a:latin typeface="ZapfChan Dm BT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shkendije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fuqishme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ngarkuara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shenja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kunderta.Tensioni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milione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volt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rryma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eshte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kurse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zgjat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miliontat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pjese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sekondes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jo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vetem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por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reve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tokes.Kur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re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elektrizuar,p.sh.pozitivisht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afrohet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mjaft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siperfaqes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tokes,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ndikimin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siperfaqen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tokes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shfaqen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ngarkesa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negative.Sasia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ngarkeses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jete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aq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saqe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shkarkese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ndermjet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tokes.                                                                                     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mbi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peme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shkaterron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djeg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ate.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Gjate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ndonje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ndertese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shkatohet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zjarr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Njeriu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qe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prane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vendit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renies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mund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ndodhe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plagoset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vdese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Prandaj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edhe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kete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gje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ne 1752 u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zbulua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rrufepritesja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lip_image003_thumb[4].gif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609600"/>
            <a:ext cx="76962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0"/>
            <a:ext cx="9144000" cy="6858000"/>
          </a:xfrm>
          <a:blipFill>
            <a:blip r:embed="rId2" cstate="print"/>
            <a:stretch>
              <a:fillRect/>
            </a:stretch>
          </a:blipFill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Benjamin Franklin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shkrimtar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diplomat. Ai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gjithashtu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shpikës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Franklin ka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lindur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Boston, Massachusetts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janar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1706.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Josia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Franklin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krijues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sapun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Benjamin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shkoi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shkollë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vetëm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kohë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shumë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shkurtër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vjec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punën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dyqanin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babait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Benjamin u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shtypshkronjen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vellait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1723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shkoi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Filadelfia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gjeti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punë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shtypshkronje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1724 Franklin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pastaj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shkoi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Londër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blerë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pajisje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per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shtypshkronjen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Ai u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kthye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Filadelfia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1726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dhe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pak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vonë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filloi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biznesin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tij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.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Ndërkohë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1730 Benjamin u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martua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grua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emrin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Deborah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Lexo.Franklin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nëpunës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Kuvendit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Pensilvanisë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1736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1751. Ai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anëtar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kuvendit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1751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1764. Ai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ishte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zëvendës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postmaster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për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kolonitë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1753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deri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1774. Franklin ka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bere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shume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shpikje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lloj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sobë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metalike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elektricitetin,frigoriferin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etj.Në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vitin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1752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kreu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eksperiment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famshëm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qift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stuhi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ku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provoi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se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rrufeja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është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një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formë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energjisë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elektrike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Benjamin Franklin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vdiq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më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 </a:t>
            </a:r>
            <a:r>
              <a:rPr lang="en-US" sz="24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prill</a:t>
            </a:r>
            <a:r>
              <a:rPr lang="en-US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1790,Filadefie. 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209</TotalTime>
  <Words>2057</Words>
  <Application>Microsoft Office PowerPoint</Application>
  <PresentationFormat>On-screen Show (4:3)</PresentationFormat>
  <Paragraphs>150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Equity</vt:lpstr>
      <vt:lpstr>PROJEKT</vt:lpstr>
      <vt:lpstr>Punuan:                                   Klasa:8\a</vt:lpstr>
      <vt:lpstr>Nentemat:</vt:lpstr>
      <vt:lpstr>             Objektivat:</vt:lpstr>
      <vt:lpstr> Gazet jane percjelles apo vecues ? </vt:lpstr>
      <vt:lpstr>       Shkarkesa elektrike si rryme elektrike ne gaze </vt:lpstr>
      <vt:lpstr> RRUFEJA</vt:lpstr>
      <vt:lpstr>Slide 8</vt:lpstr>
      <vt:lpstr>Slide 9</vt:lpstr>
      <vt:lpstr>       Eksperiment:</vt:lpstr>
      <vt:lpstr>Slide 11</vt:lpstr>
      <vt:lpstr> RRUFEPRITESJA </vt:lpstr>
      <vt:lpstr>Slide 13</vt:lpstr>
      <vt:lpstr>Slide 14</vt:lpstr>
      <vt:lpstr>Llojet e rrufepriteses jane :</vt:lpstr>
      <vt:lpstr>SISTEMI I MBROJTJES NGA RRUFEJA</vt:lpstr>
      <vt:lpstr>Slide 17</vt:lpstr>
      <vt:lpstr>FUNKSIONIMI</vt:lpstr>
      <vt:lpstr> Terminalet Ajrore</vt:lpstr>
      <vt:lpstr>Sistemi i mbrojtjes ne rrjet </vt:lpstr>
      <vt:lpstr>Slide 21</vt:lpstr>
      <vt:lpstr>Sistemi i mbrojtjes ne forme “U”</vt:lpstr>
      <vt:lpstr>Slide 23</vt:lpstr>
      <vt:lpstr>Instalimi I Rrufepriteses</vt:lpstr>
      <vt:lpstr>Slide 25</vt:lpstr>
      <vt:lpstr> ANET POZITIVE TE RRUFEPRITESVE</vt:lpstr>
      <vt:lpstr>Si te jemi te sigurt ne shtepi gjate nje stuhie ?  </vt:lpstr>
      <vt:lpstr>KURIOZITETE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PROJEKT</dc:title>
  <dc:creator>perdorues</dc:creator>
  <cp:lastModifiedBy>perdorues</cp:lastModifiedBy>
  <cp:revision>22</cp:revision>
  <dcterms:created xsi:type="dcterms:W3CDTF">2016-02-01T21:04:58Z</dcterms:created>
  <dcterms:modified xsi:type="dcterms:W3CDTF">2016-02-02T07:36:43Z</dcterms:modified>
</cp:coreProperties>
</file>